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77" r:id="rId4"/>
    <p:sldId id="270" r:id="rId5"/>
    <p:sldId id="271" r:id="rId6"/>
    <p:sldId id="276" r:id="rId7"/>
    <p:sldId id="272" r:id="rId8"/>
    <p:sldId id="278" r:id="rId9"/>
    <p:sldId id="264" r:id="rId10"/>
    <p:sldId id="273" r:id="rId11"/>
    <p:sldId id="280" r:id="rId12"/>
    <p:sldId id="26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2F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anilovmr.ru/index.php/munitsipalnaya-programma-podderzhki-shnor-i-shns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r-shdan.edu.yar.ru/realizatsiya_programmi_pere_66/meropriyatiya.html" TargetMode="External"/><Relationship Id="rId2" Type="http://schemas.openxmlformats.org/officeDocument/2006/relationships/hyperlink" Target="https://makr-shdan.edu.yar.ru/realizatsiya_programmi_pere_66/dokumenti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09" y="-12594"/>
            <a:ext cx="7056460" cy="6906594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-1" y="1539001"/>
            <a:ext cx="6326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Модель межшкольного 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партнерства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в </a:t>
            </a:r>
            <a:r>
              <a:rPr lang="ru-RU" sz="3200" b="1" dirty="0">
                <a:solidFill>
                  <a:schemeClr val="accent1"/>
                </a:solidFill>
              </a:rPr>
              <a:t>рамках реализации программы 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«</a:t>
            </a:r>
            <a:r>
              <a:rPr lang="ru-RU" sz="3200" b="1" dirty="0">
                <a:solidFill>
                  <a:schemeClr val="accent1"/>
                </a:solidFill>
              </a:rPr>
              <a:t>Переход в эффективный режим 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работы </a:t>
            </a:r>
            <a:r>
              <a:rPr lang="ru-RU" sz="3200" b="1" dirty="0">
                <a:solidFill>
                  <a:schemeClr val="accent1"/>
                </a:solidFill>
              </a:rPr>
              <a:t>МБОУ Макаровская СШ</a:t>
            </a:r>
            <a:r>
              <a:rPr lang="ru-RU" sz="3200" b="1" dirty="0" smtClean="0">
                <a:solidFill>
                  <a:schemeClr val="accent1"/>
                </a:solidFill>
              </a:rPr>
              <a:t>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870741" y="6307385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383000" y="5004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3866395" y="717821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511000" y="548499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6316920" y="6366523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4726132" y="5387412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4847005" y="5031563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4727793" y="6219000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706" y="5100057"/>
            <a:ext cx="3745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И.А. Антипина,</a:t>
            </a:r>
            <a:endParaRPr lang="ru-RU" dirty="0"/>
          </a:p>
          <a:p>
            <a:pPr algn="ctr"/>
            <a:r>
              <a:rPr lang="ru-RU" dirty="0" smtClean="0"/>
              <a:t> директор МБОУ Макаровская СШ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25.03.2021г.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-91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совместных действий на </a:t>
            </a:r>
            <a:r>
              <a:rPr lang="en-US" sz="4000" dirty="0" smtClean="0"/>
              <a:t>II</a:t>
            </a:r>
            <a:r>
              <a:rPr lang="ru-RU" sz="4000" dirty="0" smtClean="0"/>
              <a:t> полугодие 2020-2021 уч.г.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0" y="1285510"/>
            <a:ext cx="7695000" cy="51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-91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II</a:t>
            </a:r>
            <a:r>
              <a:rPr lang="ru-RU" sz="6000" dirty="0" smtClean="0"/>
              <a:t> полугодие 2020-2021 уч.г.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756000" y="1179000"/>
            <a:ext cx="46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Межшкольные ПОС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4742" y="1440610"/>
            <a:ext cx="3240000" cy="1260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Педагоги Макаровской школы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16000" y="1440610"/>
            <a:ext cx="3262432" cy="11957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Педагоги </a:t>
            </a:r>
          </a:p>
          <a:p>
            <a:pPr algn="ctr"/>
            <a:r>
              <a:rPr lang="ru-RU" sz="2400" b="1" dirty="0" smtClean="0"/>
              <a:t>школы №1 г. Данилов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00" y="1854000"/>
            <a:ext cx="4117500" cy="392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742" y="2705159"/>
            <a:ext cx="270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Биология</a:t>
            </a:r>
          </a:p>
          <a:p>
            <a:r>
              <a:rPr lang="ru-RU" sz="2400" b="1" dirty="0" smtClean="0"/>
              <a:t>Технология</a:t>
            </a:r>
          </a:p>
          <a:p>
            <a:r>
              <a:rPr lang="ru-RU" sz="2400" b="1" dirty="0" smtClean="0"/>
              <a:t>Русский язык</a:t>
            </a:r>
          </a:p>
          <a:p>
            <a:r>
              <a:rPr lang="ru-RU" sz="2400" b="1" dirty="0" smtClean="0"/>
              <a:t>Химия</a:t>
            </a:r>
          </a:p>
          <a:p>
            <a:r>
              <a:rPr lang="ru-RU" sz="2400" b="1" dirty="0" smtClean="0"/>
              <a:t>История</a:t>
            </a:r>
          </a:p>
          <a:p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57000" y="2705159"/>
            <a:ext cx="373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Начальные классы </a:t>
            </a:r>
          </a:p>
          <a:p>
            <a:r>
              <a:rPr lang="ru-RU" sz="2400" b="1" dirty="0" smtClean="0"/>
              <a:t>(1,2,3,4 классы)</a:t>
            </a:r>
          </a:p>
          <a:p>
            <a:r>
              <a:rPr lang="ru-RU" sz="2400" b="1" dirty="0" smtClean="0"/>
              <a:t>Физкультура</a:t>
            </a:r>
          </a:p>
          <a:p>
            <a:r>
              <a:rPr lang="ru-RU" sz="2400" b="1" dirty="0" smtClean="0"/>
              <a:t>Физика</a:t>
            </a:r>
          </a:p>
          <a:p>
            <a:r>
              <a:rPr lang="ru-RU" sz="2400" b="1" dirty="0" smtClean="0"/>
              <a:t>Математика</a:t>
            </a:r>
          </a:p>
          <a:p>
            <a:r>
              <a:rPr lang="ru-RU" sz="2400" b="1" dirty="0" smtClean="0"/>
              <a:t>Информатика</a:t>
            </a:r>
            <a:endParaRPr lang="ru-RU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2" y="5148404"/>
            <a:ext cx="3238281" cy="160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44" y="5783224"/>
            <a:ext cx="3273012" cy="7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436000" y="5148404"/>
            <a:ext cx="3150000" cy="1601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уроков в аспекте формирующего оценивания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000" y="143603"/>
            <a:ext cx="78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МОДЕЛЬ МЕЖШКОЛЬНОГО ПАРТНЕРСТВА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1035193" y="3211606"/>
            <a:ext cx="3420000" cy="324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Школа-спутник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2316000" y="830043"/>
            <a:ext cx="3420001" cy="31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Школа-консультант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615723" y="809004"/>
            <a:ext cx="3105000" cy="30852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Районная методическая служба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76354" y="3024000"/>
            <a:ext cx="3240000" cy="3409563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Муниципальная тьюторская команда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44444" y="3176042"/>
            <a:ext cx="2767500" cy="2862958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9" r="7684"/>
          <a:stretch/>
        </p:blipFill>
        <p:spPr bwMode="auto">
          <a:xfrm>
            <a:off x="4815650" y="3571107"/>
            <a:ext cx="1425088" cy="18743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19503" y="4799732"/>
            <a:ext cx="259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Успешный ученик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04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43722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860884" y="43722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408428"/>
            <a:ext cx="7652240" cy="62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2093"/>
          <a:stretch/>
        </p:blipFill>
        <p:spPr>
          <a:xfrm>
            <a:off x="246000" y="1998612"/>
            <a:ext cx="2735190" cy="381466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00" y="2696342"/>
            <a:ext cx="3195001" cy="19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44" y="234000"/>
            <a:ext cx="120846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Проект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поддержки  и  сопровождения школ, функционирующих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неблагоприятных социальных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условиях</a:t>
            </a:r>
          </a:p>
          <a:p>
            <a:pPr algn="ctr"/>
            <a:endParaRPr lang="ru-RU" sz="3200" b="1" dirty="0">
              <a:latin typeface="Times New Roman"/>
              <a:ea typeface="Times New Roman"/>
            </a:endParaRPr>
          </a:p>
          <a:p>
            <a:pPr algn="r"/>
            <a:endParaRPr lang="ru-RU" sz="2400" b="1" dirty="0">
              <a:latin typeface="Times New Roman"/>
              <a:ea typeface="Times New Roman"/>
              <a:hlinkClick r:id="rId4"/>
            </a:endParaRPr>
          </a:p>
          <a:p>
            <a:pPr algn="r"/>
            <a:r>
              <a:rPr lang="ru-RU" sz="1600" b="1" u="sng" dirty="0" smtClean="0">
                <a:latin typeface="Times New Roman"/>
                <a:ea typeface="Times New Roman"/>
                <a:cs typeface="Times New Roman"/>
                <a:hlinkClick r:id="rId4"/>
              </a:rPr>
              <a:t>http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  <a:hlinkClick r:id="rId4"/>
              </a:rPr>
              <a:t>://danilovmr.ru/index.php/munitsipalnaya-programma-podderzhki-shnor-i-shnsu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66000" y="2775172"/>
            <a:ext cx="4680000" cy="1904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Педагогическая стратегия улучшения качества преподавания в школе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формирующее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оценивание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1000" y="5359587"/>
            <a:ext cx="814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/>
              <a:t>Ш</a:t>
            </a:r>
            <a:r>
              <a:rPr lang="ru-RU" sz="2400" b="1" u="sng" dirty="0" smtClean="0"/>
              <a:t>кола-консультант - </a:t>
            </a:r>
            <a:r>
              <a:rPr lang="ru-RU" sz="2400" b="1" u="sng" dirty="0"/>
              <a:t>МБОУ средняя школа №1 г. Данилова</a:t>
            </a:r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515600" cy="1325563"/>
          </a:xfrm>
        </p:spPr>
        <p:txBody>
          <a:bodyPr/>
          <a:lstStyle/>
          <a:p>
            <a:r>
              <a:rPr lang="ru-RU" dirty="0" smtClean="0"/>
              <a:t>Межшкольное партнерство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2858" y="4464000"/>
            <a:ext cx="97243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Формы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организации профессионального развития учителей: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•Проведение обучающих семинаров.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•Совместное исследование и проектирование урока.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•Создание профессиональных обучающихся сообществ (ПОС).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•Тьюторское сопровождение учителей при участии муниципальной тьюторской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команды (МТК).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•Адресное методическое сопровождение учителей,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том числе при участии муниципальной методической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службы (ММС).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561" y="910139"/>
            <a:ext cx="1156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1.Заключено соглашение о сотрудничестве 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hlinkClick r:id="rId2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  <a:hlinkClick r:id="rId2"/>
              </a:rPr>
              <a:t>makr-shdan.edu.yar.ru/realizatsiya_programmi_pere_66/dokumenti.html</a:t>
            </a:r>
            <a:endParaRPr lang="ru-RU" sz="1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2.Составлен план совместных действий 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hlinkClick r:id="rId3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  <a:hlinkClick r:id="rId3"/>
              </a:rPr>
              <a:t>makr-shdan.edu.yar.ru/realizatsiya_programmi_pere_66/meropriyatiya.html</a:t>
            </a:r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00" y="96116"/>
            <a:ext cx="2170245" cy="16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561" y="1899000"/>
            <a:ext cx="10535122" cy="967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Ожидаемые конечные результаты Программы -профессиональное развитие учителей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151954" y="2934000"/>
            <a:ext cx="3334045" cy="153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Освоение и применение техник формирующего оценивания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61000" y="2922445"/>
            <a:ext cx="3735000" cy="1541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Умение работать с планируемыми образовательными результатами ООП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0999" y="2922445"/>
            <a:ext cx="3285001" cy="1541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адресной поддержки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171000" y="2922445"/>
            <a:ext cx="495000" cy="337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031000" y="2922445"/>
            <a:ext cx="810000" cy="337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86000" y="2894472"/>
            <a:ext cx="0" cy="39344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671000" y="2934000"/>
            <a:ext cx="0" cy="39344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5" y="3294000"/>
            <a:ext cx="6930000" cy="3465000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00" y="74492"/>
            <a:ext cx="2225023" cy="16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4"/>
          <a:stretch/>
        </p:blipFill>
        <p:spPr>
          <a:xfrm>
            <a:off x="7155746" y="1879523"/>
            <a:ext cx="4430253" cy="461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55746" y="1893615"/>
            <a:ext cx="4430253" cy="10853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Круглый стол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 административной командой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«Эффективное управление»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501" y="909000"/>
            <a:ext cx="6944927" cy="22470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Дистанционные обучающие семинары: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-Формирующее оценивание как инструмент повышения учебной мотивации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-Образовательные результаты как критериальная база процесса обучения и воспитания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-Адресное сопровождение обучающихся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58" y="160038"/>
            <a:ext cx="855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Школа-консультант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Профессиональные обучающиеся сообщества МБОУ Макаровская СШ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I</a:t>
            </a:r>
            <a:r>
              <a:rPr lang="ru-RU" dirty="0" smtClean="0"/>
              <a:t>полугодие 2020-2021уч.г)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1277" y="2259000"/>
            <a:ext cx="24225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ПОС 1</a:t>
            </a:r>
          </a:p>
          <a:p>
            <a:r>
              <a:rPr lang="ru-RU" sz="2400" dirty="0" smtClean="0"/>
              <a:t>1.Энзельдт Т.В.</a:t>
            </a:r>
          </a:p>
          <a:p>
            <a:r>
              <a:rPr lang="ru-RU" sz="2400" dirty="0" smtClean="0"/>
              <a:t>2.Смирнова А.А.</a:t>
            </a:r>
          </a:p>
          <a:p>
            <a:r>
              <a:rPr lang="ru-RU" sz="2400" dirty="0" smtClean="0"/>
              <a:t>3.Разгуляева А.А.</a:t>
            </a:r>
          </a:p>
          <a:p>
            <a:r>
              <a:rPr lang="ru-RU" sz="2400" dirty="0" smtClean="0"/>
              <a:t>4.Болотова И.В.</a:t>
            </a:r>
          </a:p>
          <a:p>
            <a:r>
              <a:rPr lang="ru-RU" sz="2400" dirty="0" smtClean="0"/>
              <a:t>5.Фомичева И.А.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60670" y="2178218"/>
            <a:ext cx="2934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 2</a:t>
            </a:r>
          </a:p>
          <a:p>
            <a:r>
              <a:rPr lang="ru-RU" sz="2400" dirty="0" smtClean="0"/>
              <a:t>1.Макарова С.Н.</a:t>
            </a:r>
          </a:p>
          <a:p>
            <a:r>
              <a:rPr lang="ru-RU" sz="2400" dirty="0" smtClean="0"/>
              <a:t>2.Галкина В.В.</a:t>
            </a:r>
          </a:p>
          <a:p>
            <a:r>
              <a:rPr lang="ru-RU" sz="2400" dirty="0" smtClean="0"/>
              <a:t>3.Жукова Л.М.</a:t>
            </a:r>
          </a:p>
          <a:p>
            <a:r>
              <a:rPr lang="ru-RU" sz="2400" dirty="0" smtClean="0"/>
              <a:t>4.Кириллова Н.А.</a:t>
            </a:r>
          </a:p>
          <a:p>
            <a:r>
              <a:rPr lang="ru-RU" sz="2400" dirty="0" smtClean="0"/>
              <a:t>5.Политикова М.Ш.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95864" y="2279746"/>
            <a:ext cx="2735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 3</a:t>
            </a:r>
          </a:p>
          <a:p>
            <a:r>
              <a:rPr lang="ru-RU" sz="2400" dirty="0" smtClean="0"/>
              <a:t>1.Пучкова И.Н.</a:t>
            </a:r>
          </a:p>
          <a:p>
            <a:r>
              <a:rPr lang="ru-RU" sz="2400" dirty="0" smtClean="0"/>
              <a:t>2.Федорова Л.Н.</a:t>
            </a:r>
          </a:p>
          <a:p>
            <a:r>
              <a:rPr lang="ru-RU" sz="2400" dirty="0" smtClean="0"/>
              <a:t>3.Пучков В.М.</a:t>
            </a:r>
          </a:p>
          <a:p>
            <a:r>
              <a:rPr lang="ru-RU" sz="2400" dirty="0" smtClean="0"/>
              <a:t>4.Антипина И.А.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1000" y="5335331"/>
            <a:ext cx="11952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Совместно разработали и провели 14 открытых уроков  с 03.12.-18.12.2020г.</a:t>
            </a:r>
            <a:endParaRPr lang="ru-RU" sz="2400" b="1" dirty="0"/>
          </a:p>
        </p:txBody>
      </p:sp>
      <p:pic>
        <p:nvPicPr>
          <p:cNvPr id="9" name="Picture 2" descr="https://praxiscom.ru/wp-content/uploads/partner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65" y="1975760"/>
            <a:ext cx="3617653" cy="27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2" y="382186"/>
            <a:ext cx="4358898" cy="5811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99000"/>
            <a:ext cx="3109500" cy="6219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9" y="178618"/>
            <a:ext cx="3109500" cy="6219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47741" y="372486"/>
            <a:ext cx="23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Литература в 6 классе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91000" y="244404"/>
            <a:ext cx="22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История в 5 классе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01000" y="566852"/>
            <a:ext cx="23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Технология в 5 классе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13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54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Муниципальная методическая служба и муниципальная тьюторская команда</a:t>
            </a:r>
            <a:endParaRPr lang="ru-RU" sz="3600" dirty="0"/>
          </a:p>
        </p:txBody>
      </p:sp>
      <p:pic>
        <p:nvPicPr>
          <p:cNvPr id="3" name="Picture 2" descr="http://avtogorodok.centerstart.ru/sites/avtogorodok.centerstart.ru/files/soc.part_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00" y="128360"/>
            <a:ext cx="2745000" cy="2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2876548"/>
            <a:ext cx="2850402" cy="3800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00" y="2702316"/>
            <a:ext cx="3111750" cy="414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4762" y="1331239"/>
            <a:ext cx="6795000" cy="1418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-Помощь в создании ПОС, планирование их </a:t>
            </a:r>
            <a:r>
              <a:rPr lang="ru-RU" sz="2000" b="1" dirty="0" smtClean="0">
                <a:solidFill>
                  <a:prstClr val="black"/>
                </a:solidFill>
              </a:rPr>
              <a:t>деятельности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-Организация тьюторского сопровождения работы </a:t>
            </a:r>
            <a:r>
              <a:rPr lang="ru-RU" sz="2000" b="1" dirty="0" smtClean="0">
                <a:solidFill>
                  <a:prstClr val="black"/>
                </a:solidFill>
              </a:rPr>
              <a:t>ПОС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-Изучение технологий исследования </a:t>
            </a:r>
            <a:r>
              <a:rPr lang="ru-RU" sz="2000" b="1" dirty="0" smtClean="0">
                <a:solidFill>
                  <a:prstClr val="black"/>
                </a:solidFill>
              </a:rPr>
              <a:t>урока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-Анализ результатов работы </a:t>
            </a:r>
            <a:r>
              <a:rPr lang="ru-RU" sz="2000" b="1" dirty="0" smtClean="0">
                <a:solidFill>
                  <a:prstClr val="black"/>
                </a:solidFill>
              </a:rPr>
              <a:t>ПОС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2282" b="-416"/>
          <a:stretch/>
        </p:blipFill>
        <p:spPr>
          <a:xfrm>
            <a:off x="19083" y="3024000"/>
            <a:ext cx="5565131" cy="30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54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Муниципальная методическая служба и муниципальная тьюторская команда</a:t>
            </a:r>
            <a:endParaRPr lang="ru-RU" sz="3600" dirty="0"/>
          </a:p>
        </p:txBody>
      </p:sp>
      <p:pic>
        <p:nvPicPr>
          <p:cNvPr id="3" name="Picture 2" descr="http://avtogorodok.centerstart.ru/sites/avtogorodok.centerstart.ru/files/soc.part_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00" y="128360"/>
            <a:ext cx="2745000" cy="2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3.downloader.disk.yandex.ru/preview/0b46930b75dffc28534956a59dab99d117c953e6357212ea1283edc133b322ea/inf/-prsCHz7yu1OE10eiOMf9bTrbEa6n-FuYpQPAgEMatUt3BkHbAml1ETiw737zZ1Ia6wYa742tmxgNUYrAiD7vw%3D%3D?uid=574378766&amp;filename=IMG-20210324-WA0003.jpg&amp;disposition=inline&amp;hash=&amp;limit=0&amp;content_type=image%2Fjpeg&amp;owner_uid=574378766&amp;tknv=v2&amp;size=1583x7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00" y="2169000"/>
            <a:ext cx="3408302" cy="45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75" y="4028057"/>
            <a:ext cx="540472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ntip\Downloads\IMG-20210324-WA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r="8705"/>
          <a:stretch/>
        </p:blipFill>
        <p:spPr bwMode="auto">
          <a:xfrm>
            <a:off x="325118" y="1265611"/>
            <a:ext cx="4136571" cy="38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 b="26063"/>
          <a:stretch/>
        </p:blipFill>
        <p:spPr bwMode="auto">
          <a:xfrm>
            <a:off x="5395939" y="1312640"/>
            <a:ext cx="3600001" cy="36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000" y="99000"/>
            <a:ext cx="1105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Открытый педсовет школы 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на тему: </a:t>
            </a:r>
            <a:endParaRPr lang="ru-RU" sz="32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Презентации результатов работы ПОС, оценка их эффективности, 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планирование 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дальнейшей работы»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9" y="2066037"/>
            <a:ext cx="514508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0902" y="1899000"/>
            <a:ext cx="6361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1.Презентации работы трех ПОС</a:t>
            </a:r>
          </a:p>
          <a:p>
            <a:r>
              <a:rPr lang="ru-RU" sz="2400" b="1" dirty="0" smtClean="0"/>
              <a:t>2.Обсуждение Плана дальнейших совместных действий</a:t>
            </a:r>
          </a:p>
          <a:p>
            <a:r>
              <a:rPr lang="ru-RU" sz="2400" b="1" dirty="0" smtClean="0"/>
              <a:t>3.Решение педсовета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/>
          <a:stretch/>
        </p:blipFill>
        <p:spPr bwMode="auto">
          <a:xfrm>
            <a:off x="7086000" y="3628571"/>
            <a:ext cx="4553704" cy="312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416</Words>
  <Application>Microsoft Office PowerPoint</Application>
  <PresentationFormat>Произвольный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Межшкольное партнерство</vt:lpstr>
      <vt:lpstr>Презентация PowerPoint</vt:lpstr>
      <vt:lpstr>Профессиональные обучающиеся сообщества МБОУ Макаровская СШ  (Iполугодие 2020-2021уч.г) </vt:lpstr>
      <vt:lpstr>Презентация PowerPoint</vt:lpstr>
      <vt:lpstr>Муниципальная методическая служба и муниципальная тьюторская команда</vt:lpstr>
      <vt:lpstr>Муниципальная методическая служба и муниципальная тьюторская команда</vt:lpstr>
      <vt:lpstr>Презентация PowerPoint</vt:lpstr>
      <vt:lpstr>План совместных действий на II полугодие 2020-2021 уч.г.</vt:lpstr>
      <vt:lpstr>II полугодие 2020-2021 уч.г.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Ирина Антипина</cp:lastModifiedBy>
  <cp:revision>74</cp:revision>
  <dcterms:created xsi:type="dcterms:W3CDTF">2020-11-01T12:52:57Z</dcterms:created>
  <dcterms:modified xsi:type="dcterms:W3CDTF">2021-03-24T14:38:13Z</dcterms:modified>
</cp:coreProperties>
</file>