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6E44E-ECEE-43F9-85E4-61D6990B5952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9265E-1F76-4F4C-9C5E-B6B095CA0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62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Контекстные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хар-ки</a:t>
            </a:r>
            <a:r>
              <a:rPr lang="ru-RU" baseline="0" dirty="0" smtClean="0"/>
              <a:t>, в конце используем только эти. Отбор характеристик по значимости.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56A5C-A63F-4A63-B362-1DA9D30DFF0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60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567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8EF6-4015-4967-BE54-4B6D9F98C836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nleyhs.sa.edu.au/section/programs/inclusion-supported-learning-centre/students-at-risk/star-students-at-risk-intervention-plan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wa.org/" TargetMode="External"/><Relationship Id="rId2" Type="http://schemas.openxmlformats.org/officeDocument/2006/relationships/hyperlink" Target="http://www.greatschoolspartnership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glossary.org/at-risk/" TargetMode="External"/><Relationship Id="rId4" Type="http://schemas.openxmlformats.org/officeDocument/2006/relationships/hyperlink" Target="http://www.nmefoundation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Социальные риски школьной </a:t>
            </a:r>
            <a:r>
              <a:rPr lang="ru-RU" dirty="0" err="1" smtClean="0"/>
              <a:t>неуспешности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Пинская</a:t>
            </a:r>
            <a:r>
              <a:rPr lang="ru-RU" dirty="0" smtClean="0"/>
              <a:t> М.А.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96752"/>
          </a:xfrm>
        </p:spPr>
        <p:txBody>
          <a:bodyPr>
            <a:normAutofit/>
          </a:bodyPr>
          <a:lstStyle/>
          <a:p>
            <a:pPr algn="l"/>
            <a:r>
              <a:rPr lang="ru-RU" sz="2200" cap="all" dirty="0"/>
              <a:t>Пример: </a:t>
            </a:r>
            <a:r>
              <a:rPr lang="en-US" sz="2200" cap="all" dirty="0"/>
              <a:t>STAR (STUDENTS AT RISK) </a:t>
            </a:r>
            <a:r>
              <a:rPr lang="ru-RU" sz="2200" cap="all" dirty="0" smtClean="0"/>
              <a:t> План  поддержки </a:t>
            </a:r>
            <a:r>
              <a:rPr lang="ru-RU" sz="2200" dirty="0" smtClean="0"/>
              <a:t> </a:t>
            </a:r>
            <a:r>
              <a:rPr lang="ru-RU" sz="2200" dirty="0"/>
              <a:t>(</a:t>
            </a:r>
            <a:r>
              <a:rPr lang="en-US" sz="1600" dirty="0"/>
              <a:t>Henley  High School</a:t>
            </a:r>
            <a:r>
              <a:rPr lang="en-US" sz="2200" dirty="0"/>
              <a:t>) </a:t>
            </a:r>
            <a:r>
              <a:rPr lang="en-US" sz="1600" u="sng" dirty="0">
                <a:hlinkClick r:id="rId2"/>
              </a:rPr>
              <a:t>http://www.henleyhs.sa.edu.au/section/programs/inclusion-supported-learning-centre/students-at-risk/star-students-at-risk-intervention-plans</a:t>
            </a:r>
            <a:r>
              <a:rPr lang="ru-RU" sz="1600" cap="all" dirty="0"/>
              <a:t>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Риск  </a:t>
            </a:r>
            <a:r>
              <a:rPr lang="ru-RU" sz="2400" dirty="0"/>
              <a:t>определяется как низкие учебные достижения,  проблемное окружение,  дефицит языковой и математической грамотности,  плохое поведение, низкая посещаемость, семейные и социальные проблемы. </a:t>
            </a:r>
          </a:p>
          <a:p>
            <a:pPr>
              <a:buNone/>
            </a:pPr>
            <a:r>
              <a:rPr lang="ru-RU" sz="2400" b="1" dirty="0"/>
              <a:t>    Как  идентифицируются  </a:t>
            </a:r>
            <a:r>
              <a:rPr lang="ru-RU" sz="2400" b="1" dirty="0" smtClean="0"/>
              <a:t>группы риска </a:t>
            </a:r>
            <a:r>
              <a:rPr lang="en-US" sz="2400" b="1" dirty="0"/>
              <a:t>?</a:t>
            </a:r>
            <a:endParaRPr lang="ru-RU" sz="2400" b="1" dirty="0"/>
          </a:p>
          <a:p>
            <a:pPr lvl="0"/>
            <a:r>
              <a:rPr lang="ru-RU" sz="2400" dirty="0"/>
              <a:t>Свидетельства учителей </a:t>
            </a:r>
          </a:p>
          <a:p>
            <a:pPr lvl="0"/>
            <a:r>
              <a:rPr lang="ru-RU" sz="2400" dirty="0"/>
              <a:t>Наблюдения ближайшего окружения</a:t>
            </a:r>
          </a:p>
          <a:p>
            <a:pPr lvl="0"/>
            <a:r>
              <a:rPr lang="ru-RU" sz="2400" dirty="0"/>
              <a:t>NAPLAN  данные</a:t>
            </a:r>
          </a:p>
          <a:p>
            <a:pPr lvl="0"/>
            <a:r>
              <a:rPr lang="ru-RU" sz="2400" dirty="0"/>
              <a:t>Уровень социально-эмоционального развития</a:t>
            </a:r>
          </a:p>
          <a:p>
            <a:pPr>
              <a:buNone/>
            </a:pPr>
            <a:r>
              <a:rPr lang="ru-RU" sz="2400" dirty="0"/>
              <a:t>     Некоторым ученикам  предписывается  </a:t>
            </a:r>
            <a:r>
              <a:rPr lang="en-US" sz="2400" dirty="0"/>
              <a:t> </a:t>
            </a:r>
            <a:r>
              <a:rPr lang="ru-RU" sz="2400" dirty="0" smtClean="0"/>
              <a:t>Индивидуальный план поддержки, </a:t>
            </a:r>
            <a:r>
              <a:rPr lang="ru-RU" sz="2400" dirty="0"/>
              <a:t>другим  -  мониторинг  достижений.</a:t>
            </a:r>
          </a:p>
          <a:p>
            <a:pPr>
              <a:buNone/>
            </a:pPr>
            <a:r>
              <a:rPr lang="ru-RU" sz="2400" dirty="0"/>
              <a:t>      </a:t>
            </a:r>
            <a:r>
              <a:rPr lang="ru-RU" sz="2400" b="1" dirty="0"/>
              <a:t>Критерии  для  назначения интервенций</a:t>
            </a:r>
            <a:r>
              <a:rPr lang="en-US" sz="2400" dirty="0"/>
              <a:t>:</a:t>
            </a:r>
            <a:endParaRPr lang="ru-RU" sz="2400" dirty="0"/>
          </a:p>
          <a:p>
            <a:pPr lvl="0"/>
            <a:r>
              <a:rPr lang="ru-RU" sz="2400" dirty="0"/>
              <a:t>Не достигнуты уровни  </a:t>
            </a:r>
            <a:r>
              <a:rPr lang="en-US" sz="2400" dirty="0"/>
              <a:t> D or E </a:t>
            </a:r>
            <a:r>
              <a:rPr lang="ru-RU" sz="2400" dirty="0"/>
              <a:t> по </a:t>
            </a:r>
            <a:r>
              <a:rPr lang="en-US" sz="2400" dirty="0"/>
              <a:t> 2 </a:t>
            </a:r>
            <a:r>
              <a:rPr lang="ru-RU" sz="2400" dirty="0"/>
              <a:t>или более предметам </a:t>
            </a:r>
          </a:p>
          <a:p>
            <a:pPr lvl="0"/>
            <a:r>
              <a:rPr lang="ru-RU" sz="2400" dirty="0"/>
              <a:t>Проблемы  посещаемости </a:t>
            </a:r>
            <a:endParaRPr lang="ru-RU" sz="2400" dirty="0" smtClean="0"/>
          </a:p>
          <a:p>
            <a:pPr lvl="0"/>
            <a:r>
              <a:rPr lang="ru-RU" sz="2400" dirty="0" smtClean="0"/>
              <a:t>Проблемы поведения </a:t>
            </a:r>
          </a:p>
          <a:p>
            <a:r>
              <a:rPr lang="ru-RU" sz="2400" dirty="0" smtClean="0"/>
              <a:t>Недостаточный  прогресс  по предыдущему  </a:t>
            </a:r>
            <a:r>
              <a:rPr lang="en-US" sz="2400" dirty="0" smtClean="0"/>
              <a:t> Intervention Plan  </a:t>
            </a:r>
            <a:endParaRPr lang="ru-RU" sz="2400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8318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7947883" cy="5198046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6000" dirty="0"/>
          </a:p>
          <a:p>
            <a:pPr lvl="0"/>
            <a:endParaRPr lang="ru-RU" sz="6000" dirty="0"/>
          </a:p>
          <a:p>
            <a:pPr lvl="0"/>
            <a:endParaRPr lang="ru-RU" sz="6000" dirty="0"/>
          </a:p>
          <a:p>
            <a:pPr>
              <a:lnSpc>
                <a:spcPct val="170000"/>
              </a:lnSpc>
              <a:buNone/>
            </a:pPr>
            <a:r>
              <a:rPr lang="ru-RU" sz="9600" dirty="0" smtClean="0"/>
              <a:t>ИПП  </a:t>
            </a:r>
            <a:r>
              <a:rPr lang="ru-RU" sz="9600" dirty="0"/>
              <a:t>разрабатывается   и представляется учителям и  руководителям программ.</a:t>
            </a:r>
          </a:p>
          <a:p>
            <a:pPr>
              <a:lnSpc>
                <a:spcPct val="170000"/>
              </a:lnSpc>
            </a:pPr>
            <a:r>
              <a:rPr lang="ru-RU" sz="9600" dirty="0"/>
              <a:t>Учащиеся  находятся под постоянным мониторингом. </a:t>
            </a:r>
          </a:p>
          <a:p>
            <a:pPr>
              <a:lnSpc>
                <a:spcPct val="170000"/>
              </a:lnSpc>
            </a:pPr>
            <a:r>
              <a:rPr lang="ru-RU" sz="9600" dirty="0"/>
              <a:t>Разработка и  продвижение </a:t>
            </a:r>
            <a:r>
              <a:rPr lang="ru-RU" sz="9600" dirty="0" smtClean="0"/>
              <a:t> Индивидуального плана  поддержки </a:t>
            </a:r>
            <a:r>
              <a:rPr lang="ru-RU" sz="9600" dirty="0"/>
              <a:t>– это ответственность  ассистента директора </a:t>
            </a:r>
          </a:p>
          <a:p>
            <a:pPr>
              <a:lnSpc>
                <a:spcPct val="170000"/>
              </a:lnSpc>
            </a:pPr>
            <a:r>
              <a:rPr lang="ru-RU" sz="9600" dirty="0"/>
              <a:t>Реализация  </a:t>
            </a:r>
            <a:r>
              <a:rPr lang="ru-RU" sz="9600" dirty="0" smtClean="0"/>
              <a:t> плана </a:t>
            </a:r>
            <a:r>
              <a:rPr lang="ru-RU" sz="9600" dirty="0"/>
              <a:t>, касающаяся  учебного </a:t>
            </a:r>
            <a:r>
              <a:rPr lang="ru-RU" sz="9600" dirty="0" smtClean="0"/>
              <a:t>процесса, </a:t>
            </a:r>
            <a:r>
              <a:rPr lang="ru-RU" sz="9600" dirty="0"/>
              <a:t>– ответственность  учителя при поддержки  руководителей программ.</a:t>
            </a:r>
          </a:p>
          <a:p>
            <a:endParaRPr lang="ru-RU" sz="4000" dirty="0"/>
          </a:p>
          <a:p>
            <a:pPr>
              <a:buNone/>
            </a:pPr>
            <a:r>
              <a:rPr lang="en-US" sz="4000" dirty="0"/>
              <a:t> </a:t>
            </a:r>
            <a:endParaRPr lang="ru-RU" sz="4000" dirty="0"/>
          </a:p>
          <a:p>
            <a:pPr>
              <a:buNone/>
            </a:pPr>
            <a:r>
              <a:rPr lang="en-US" sz="4000" dirty="0"/>
              <a:t> </a:t>
            </a:r>
            <a:endParaRPr lang="ru-RU" sz="4000" dirty="0"/>
          </a:p>
          <a:p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73775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400" dirty="0"/>
              <a:t>План интервенций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476672"/>
          <a:ext cx="9108504" cy="637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972616"/>
                <a:gridCol w="936104"/>
                <a:gridCol w="864096"/>
                <a:gridCol w="864096"/>
                <a:gridCol w="936104"/>
                <a:gridCol w="936104"/>
                <a:gridCol w="792088"/>
                <a:gridCol w="720080"/>
                <a:gridCol w="899592"/>
              </a:tblGrid>
              <a:tr h="981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Эффективные стратегии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Низкая успеваемость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Недостаток интереса/ усилий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Calibri"/>
                          <a:ea typeface="Calibri"/>
                          <a:cs typeface="Times New Roman"/>
                        </a:rPr>
                        <a:t>Дисциплпроблемы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Чувство отстранён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Calibri"/>
                          <a:ea typeface="Calibri"/>
                          <a:cs typeface="Times New Roman"/>
                        </a:rPr>
                        <a:t>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Психо-эмоциональные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травмы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СЭС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неблагополучие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Отсутствие родителей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Неполная семья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Недостаточное владение языком</a:t>
                      </a:r>
                    </a:p>
                  </a:txBody>
                  <a:tcPr marL="68580" marR="68580" marT="0" marB="0"/>
                </a:tc>
              </a:tr>
              <a:tr h="490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Школа+комьюнити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овторение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продление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Взиамодействие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школы и </a:t>
                      </a:r>
                      <a:r>
                        <a:rPr lang="ru-RU" sz="1400" dirty="0" err="1" smtClean="0">
                          <a:latin typeface="Calibri"/>
                          <a:ea typeface="Calibri"/>
                          <a:cs typeface="Times New Roman"/>
                        </a:rPr>
                        <a:t>клмьюнити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Безопасная образовательная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среда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Раннее вмешательство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Вовлечение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семьи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981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Программы раннего детского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развития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Раннее развитие чтения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69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реализации плана на уровне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Снижение доли пропусков занятий, дисциплинарных проблем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Повышение  средних учебных результатов.</a:t>
            </a:r>
          </a:p>
          <a:p>
            <a:r>
              <a:rPr lang="ru-RU" dirty="0" smtClean="0"/>
              <a:t>Рост доли школьников, закончивших старшую ступень.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90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Профессиональное развитие учителей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Профессиональное развитие для  овладения методами  проектного обучения доступно на ресурсах </a:t>
            </a:r>
            <a:r>
              <a:rPr lang="en-US" dirty="0" smtClean="0"/>
              <a:t>SC ATE Center of Excellence. </a:t>
            </a:r>
            <a:r>
              <a:rPr lang="ru-RU" dirty="0" smtClean="0"/>
              <a:t>Техники командного обучения , проблемного  обучения, интегрированного преподавания должны быть освоены в  результате  тренингов. Две четырёхдневные  рабочие группы  могут быть организованы по запросу.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846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Поддержка на уровне школы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7260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Повторение/продление </a:t>
            </a:r>
            <a:r>
              <a:rPr lang="ru-RU" dirty="0"/>
              <a:t>обучения/каникулярные лагеря</a:t>
            </a:r>
          </a:p>
          <a:p>
            <a:r>
              <a:rPr lang="ru-RU" dirty="0"/>
              <a:t>Программы вовлечения родителей в деятельность школы</a:t>
            </a:r>
          </a:p>
          <a:p>
            <a:r>
              <a:rPr lang="ru-RU" dirty="0"/>
              <a:t>Вовлечение учащихся в волонтёрское движение </a:t>
            </a:r>
          </a:p>
          <a:p>
            <a:r>
              <a:rPr lang="ru-RU" dirty="0"/>
              <a:t>Адресная профориентация и консультирование</a:t>
            </a:r>
          </a:p>
          <a:p>
            <a:r>
              <a:rPr lang="ru-RU" dirty="0"/>
              <a:t>Занятия со специалистами (логопед, психолог, социальный педагог)</a:t>
            </a:r>
          </a:p>
          <a:p>
            <a:r>
              <a:rPr lang="ru-RU" dirty="0"/>
              <a:t>Индивидуальный учебный план </a:t>
            </a:r>
          </a:p>
          <a:p>
            <a:r>
              <a:rPr lang="ru-RU" dirty="0" err="1"/>
              <a:t>Тьюторское</a:t>
            </a:r>
            <a:r>
              <a:rPr lang="ru-RU" dirty="0"/>
              <a:t> сопровождение учащихся</a:t>
            </a:r>
          </a:p>
          <a:p>
            <a:r>
              <a:rPr lang="ru-RU" dirty="0"/>
              <a:t>Развивающие беседы</a:t>
            </a:r>
          </a:p>
          <a:p>
            <a:r>
              <a:rPr lang="ru-RU" dirty="0"/>
              <a:t>Программы социально-эмоционального развития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371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Педагогическая поддержка на уроке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80526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>
              <a:lnSpc>
                <a:spcPct val="160000"/>
              </a:lnSpc>
            </a:pPr>
            <a:r>
              <a:rPr lang="ru-RU" dirty="0"/>
              <a:t>Дополнительные занятия в выделенных группах</a:t>
            </a:r>
          </a:p>
          <a:p>
            <a:pPr>
              <a:lnSpc>
                <a:spcPct val="160000"/>
              </a:lnSpc>
            </a:pPr>
            <a:r>
              <a:rPr lang="ru-RU" dirty="0"/>
              <a:t>Дифференцированное обучение на уроках</a:t>
            </a:r>
          </a:p>
          <a:p>
            <a:pPr>
              <a:lnSpc>
                <a:spcPct val="160000"/>
              </a:lnSpc>
            </a:pPr>
            <a:r>
              <a:rPr lang="ru-RU" dirty="0"/>
              <a:t>Организация урока как учебной деятельности </a:t>
            </a:r>
          </a:p>
          <a:p>
            <a:pPr>
              <a:lnSpc>
                <a:spcPct val="160000"/>
              </a:lnSpc>
            </a:pPr>
            <a:r>
              <a:rPr lang="ru-RU" dirty="0"/>
              <a:t>Специальные технологии для детей с особыми учебными потребностями (</a:t>
            </a:r>
            <a:r>
              <a:rPr lang="ru-RU" dirty="0" err="1"/>
              <a:t>дислексия</a:t>
            </a:r>
            <a:r>
              <a:rPr lang="ru-RU" dirty="0"/>
              <a:t>, </a:t>
            </a:r>
            <a:r>
              <a:rPr lang="ru-RU" dirty="0" err="1"/>
              <a:t>дисграфия</a:t>
            </a:r>
            <a:r>
              <a:rPr lang="ru-RU" dirty="0"/>
              <a:t>) и проблемами поведения </a:t>
            </a:r>
          </a:p>
          <a:p>
            <a:pPr>
              <a:lnSpc>
                <a:spcPct val="160000"/>
              </a:lnSpc>
            </a:pPr>
            <a:r>
              <a:rPr lang="en-US" dirty="0"/>
              <a:t>C</a:t>
            </a:r>
            <a:r>
              <a:rPr lang="ru-RU" dirty="0" err="1"/>
              <a:t>мысловое</a:t>
            </a:r>
            <a:r>
              <a:rPr lang="ru-RU" dirty="0"/>
              <a:t> чтение </a:t>
            </a:r>
          </a:p>
          <a:p>
            <a:pPr>
              <a:lnSpc>
                <a:spcPct val="160000"/>
              </a:lnSpc>
            </a:pPr>
            <a:r>
              <a:rPr lang="ru-RU" dirty="0"/>
              <a:t>Формирующее оценивание</a:t>
            </a:r>
          </a:p>
          <a:p>
            <a:pPr>
              <a:lnSpc>
                <a:spcPct val="160000"/>
              </a:lnSpc>
            </a:pPr>
            <a:r>
              <a:rPr lang="ru-RU" dirty="0"/>
              <a:t>Развитие "4К"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270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Формы организации профессионального развития учителей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Исследование </a:t>
            </a:r>
            <a:r>
              <a:rPr lang="ru-RU" dirty="0"/>
              <a:t>урока </a:t>
            </a:r>
          </a:p>
          <a:p>
            <a:r>
              <a:rPr lang="ru-RU" dirty="0"/>
              <a:t>Профессиональные обучающиеся сообщества</a:t>
            </a:r>
          </a:p>
          <a:p>
            <a:r>
              <a:rPr lang="ru-RU" dirty="0"/>
              <a:t>Программа </a:t>
            </a:r>
            <a:r>
              <a:rPr lang="en-US" dirty="0"/>
              <a:t>TESA</a:t>
            </a:r>
            <a:endParaRPr lang="ru-RU" dirty="0"/>
          </a:p>
          <a:p>
            <a:r>
              <a:rPr lang="ru-RU" dirty="0"/>
              <a:t>Индивидуальные планы профессионального развития </a:t>
            </a:r>
          </a:p>
          <a:p>
            <a:r>
              <a:rPr lang="ru-RU" dirty="0"/>
              <a:t>Программы </a:t>
            </a:r>
            <a:r>
              <a:rPr lang="ru-RU" dirty="0" err="1"/>
              <a:t>тьюторского</a:t>
            </a:r>
            <a:r>
              <a:rPr lang="ru-RU" dirty="0"/>
              <a:t> сопровождения учителей </a:t>
            </a:r>
          </a:p>
          <a:p>
            <a:r>
              <a:rPr lang="ru-RU" dirty="0"/>
              <a:t>Адресные программы повышения квалификации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66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892480" cy="1296144"/>
          </a:xfrm>
        </p:spPr>
        <p:txBody>
          <a:bodyPr>
            <a:noAutofit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2400" dirty="0">
                <a:solidFill>
                  <a:schemeClr val="bg1"/>
                </a:solidFill>
              </a:rPr>
              <a:t>Основания для включения в группу риска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The Glossary of Education Reform </a:t>
            </a:r>
            <a:r>
              <a:rPr lang="ru-RU" sz="1600" dirty="0">
                <a:solidFill>
                  <a:schemeClr val="bg1"/>
                </a:solidFill>
              </a:rPr>
              <a:t>, служба </a:t>
            </a: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600" u="sng" dirty="0">
                <a:solidFill>
                  <a:schemeClr val="bg1"/>
                </a:solidFill>
                <a:hlinkClick r:id="rId2"/>
              </a:rPr>
              <a:t>Great Schools Partnership</a:t>
            </a:r>
            <a:r>
              <a:rPr lang="en-US" sz="1600" dirty="0">
                <a:solidFill>
                  <a:schemeClr val="bg1"/>
                </a:solidFill>
              </a:rPr>
              <a:t>,  </a:t>
            </a:r>
            <a:r>
              <a:rPr lang="en-US" sz="1600" u="sng" dirty="0">
                <a:solidFill>
                  <a:schemeClr val="bg1"/>
                </a:solidFill>
                <a:hlinkClick r:id="rId3"/>
              </a:rPr>
              <a:t>Education Writers Association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ru-RU" sz="1600" dirty="0">
                <a:solidFill>
                  <a:schemeClr val="bg1"/>
                </a:solidFill>
              </a:rPr>
              <a:t>и </a:t>
            </a: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600" u="sng" dirty="0">
                <a:solidFill>
                  <a:schemeClr val="bg1"/>
                </a:solidFill>
                <a:hlinkClick r:id="rId4"/>
              </a:rPr>
              <a:t>Nellie Mae Education </a:t>
            </a:r>
            <a:r>
              <a:rPr lang="en-US" sz="1600" u="sng" dirty="0">
                <a:hlinkClick r:id="rId4"/>
              </a:rPr>
              <a:t>Foundation</a:t>
            </a:r>
            <a:r>
              <a:rPr lang="en-US" sz="1600" dirty="0"/>
              <a:t>, </a:t>
            </a:r>
            <a:r>
              <a:rPr lang="en-US" sz="1600" u="sng" dirty="0">
                <a:hlinkClick r:id="rId5"/>
              </a:rPr>
              <a:t> https://www.edglossary.org/at-risk</a:t>
            </a:r>
            <a:r>
              <a:rPr lang="en-US" sz="1800" u="sng" dirty="0">
                <a:hlinkClick r:id="rId5"/>
              </a:rPr>
              <a:t>/</a:t>
            </a:r>
            <a:r>
              <a:rPr lang="ru-RU" sz="1800" dirty="0"/>
              <a:t>  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904656"/>
          </a:xfrm>
        </p:spPr>
        <p:txBody>
          <a:bodyPr>
            <a:noAutofit/>
          </a:bodyPr>
          <a:lstStyle/>
          <a:p>
            <a:pPr lvl="0" algn="just" fontAlgn="base"/>
            <a:r>
              <a:rPr lang="ru-RU" sz="2000" dirty="0" smtClean="0"/>
              <a:t>Инвалидность </a:t>
            </a:r>
            <a:r>
              <a:rPr lang="ru-RU" sz="2000" dirty="0"/>
              <a:t>и специальные учебные потребности</a:t>
            </a:r>
          </a:p>
          <a:p>
            <a:pPr lvl="0" algn="just" fontAlgn="base"/>
            <a:r>
              <a:rPr lang="ru-RU" sz="2000" dirty="0"/>
              <a:t>Продолжительные проблемы со </a:t>
            </a:r>
            <a:r>
              <a:rPr lang="ru-RU" sz="2000" dirty="0" err="1"/>
              <a:t>зоровьем</a:t>
            </a:r>
            <a:endParaRPr lang="ru-RU" sz="2000" dirty="0"/>
          </a:p>
          <a:p>
            <a:pPr lvl="0" algn="just" fontAlgn="base"/>
            <a:r>
              <a:rPr lang="ru-RU" sz="2000" dirty="0"/>
              <a:t>Регулярные прогулы,  </a:t>
            </a:r>
            <a:r>
              <a:rPr lang="ru-RU" sz="2000" dirty="0" err="1"/>
              <a:t>девиантное</a:t>
            </a:r>
            <a:r>
              <a:rPr lang="ru-RU" sz="2000" dirty="0"/>
              <a:t> поведение</a:t>
            </a:r>
          </a:p>
          <a:p>
            <a:pPr lvl="0" algn="just" fontAlgn="base"/>
            <a:r>
              <a:rPr lang="ru-RU" sz="2000" dirty="0"/>
              <a:t>Семья на социальном пособии </a:t>
            </a:r>
          </a:p>
          <a:p>
            <a:pPr lvl="0" algn="just" fontAlgn="base"/>
            <a:r>
              <a:rPr lang="ru-RU" sz="2000" dirty="0"/>
              <a:t>Образовательный уровень родителей, уровень доходов,  статус занятости, миграционный статус.</a:t>
            </a:r>
          </a:p>
          <a:p>
            <a:pPr lvl="0" algn="just" fontAlgn="base"/>
            <a:r>
              <a:rPr lang="ru-RU" sz="2000" dirty="0"/>
              <a:t>Язык  домашнего общения  не английский</a:t>
            </a:r>
          </a:p>
          <a:p>
            <a:pPr algn="just" fontAlgn="base">
              <a:lnSpc>
                <a:spcPct val="120000"/>
              </a:lnSpc>
              <a:buNone/>
            </a:pPr>
            <a:r>
              <a:rPr lang="ru-RU" sz="2000" i="1" dirty="0"/>
              <a:t>В большинстве случаев «факторы риска» скорее ситуационные, нежели врождённые.  За исключением специальных учебных потребностей,  риск вызывают не  неспособность ученика успешно учиться,  а, преимущественно, его жизненные обстоятельства.  Например, то, что он обучается в школе с низкой успеваемостью, в школе с недостаточным финансированием,  с недостатком подготовленных специалистов, низкий профессиональный уровень учителей  может рассматриваться как факторы риска.  А также то, что  обстановка в школе способствует прогулам, пропуску учебных курсов. </a:t>
            </a:r>
          </a:p>
          <a:p>
            <a:endParaRPr lang="ru-RU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1257300" y="168965"/>
            <a:ext cx="6699075" cy="595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Социальные  факторы,  влияющие на образовательные  достижения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Блок-схема: объединение 1"/>
          <p:cNvSpPr/>
          <p:nvPr/>
        </p:nvSpPr>
        <p:spPr>
          <a:xfrm>
            <a:off x="971600" y="980728"/>
            <a:ext cx="6600508" cy="5685183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835696" y="1059318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PT Serif" panose="020A0603040505020204" pitchFamily="18" charset="-52"/>
              </a:rPr>
              <a:t>Количество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ea typeface="PT Serif" panose="020A0603040505020204" pitchFamily="18" charset="-52"/>
              </a:rPr>
              <a:t>жителей, тип населённого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PT Serif" panose="020A0603040505020204" pitchFamily="18" charset="-52"/>
              </a:rPr>
              <a:t>пункта, количество школ на территории, тип школы, количество учащихся, образование родителей, профессиональное положение родителей, среднемесячный доход семьи, культурный капитал, материальное положение, родной язык, положение мигрантов, количество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ea typeface="PT Serif" panose="020A0603040505020204" pitchFamily="18" charset="-52"/>
              </a:rPr>
              <a:t>школ на территории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63688" y="2636912"/>
            <a:ext cx="4898877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Блок-схема: объединение 24"/>
          <p:cNvSpPr/>
          <p:nvPr/>
        </p:nvSpPr>
        <p:spPr>
          <a:xfrm>
            <a:off x="1979712" y="2708921"/>
            <a:ext cx="4656310" cy="4149080"/>
          </a:xfrm>
          <a:prstGeom prst="flowChartMerg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275856" y="3068960"/>
            <a:ext cx="218176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 Narrow" panose="020B0606020202030204" pitchFamily="34" charset="0"/>
                <a:ea typeface="PT Serif" panose="020A0603040505020204" pitchFamily="18" charset="-52"/>
              </a:rPr>
              <a:t>Социально-экономический статус и культурный капитал  семьи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 Narrow" panose="020B0606020202030204" pitchFamily="34" charset="0"/>
                <a:ea typeface="PT Serif" panose="020A0603040505020204" pitchFamily="18" charset="-52"/>
              </a:rPr>
              <a:t>Социальный контекст школы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 Narrow" panose="020B0606020202030204" pitchFamily="34" charset="0"/>
                <a:ea typeface="PT Serif" panose="020A0603040505020204" pitchFamily="18" charset="-52"/>
              </a:rPr>
              <a:t>Характеристики территории </a:t>
            </a:r>
            <a:endParaRPr lang="ru-RU" sz="1600" dirty="0">
              <a:latin typeface="Arial Narrow" panose="020B0606020202030204" pitchFamily="34" charset="0"/>
              <a:ea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29146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Социальные риски трудностей в обучении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02129"/>
          <a:ext cx="9144000" cy="6513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1944216"/>
                <a:gridCol w="3024336"/>
                <a:gridCol w="2123728"/>
              </a:tblGrid>
              <a:tr h="3795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35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Макро уровень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35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Мезо 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35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Микро уровень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4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 школы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 семьи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Психо-эмоциональное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неблагополучие,  вызванное внешними причинами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76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социально и экономически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депривированные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территории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территории компактного проживания мигрантов и меньшинств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отдалённые территории с бедной образовательной, культурной и социальной инфраструктурой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негативный  школьный  климат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невозможность  получения поддержки от учителей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небезопасность школьной среды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подвоз учащихся либо недостаточная  транспортная   доступность 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недостаточная  обеспеченность  кадрами/частая  смена  учителей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низкий СЭС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асоциальное  поведение родителей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полного среднего  образования у родителей (матери)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неполная  семья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нахождение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родителей  в местах заключения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семейное  насилие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позитивной ролевой модели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родителей, проживания в приёмной семье или интернате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изъятия из семьи социальными службами.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частая смена  места жительства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вынужденные  пропуски занятий.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иноязычие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инокультурность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35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травмирующими  событиями в семье,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насилием в семье,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насилием  по отношению к ребенку  вне семьи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деструктивным   стилем родительского воспитания;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конфликтом  с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сиблингом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в том числе, насилием со стороны старшего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сиблинга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Социальные риски коммуникативных трудностей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324524" cy="6695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1512166"/>
                <a:gridCol w="1512168"/>
                <a:gridCol w="1656184"/>
                <a:gridCol w="1584176"/>
                <a:gridCol w="1872206"/>
              </a:tblGrid>
              <a:tr h="783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Область трудностей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Тип трудностей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территории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семьи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школы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Психо-эмоциональное неблагополучие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4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коммуникативной сфере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 отношениях с учителем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в том числе ч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астичная или полная закрытость к принятию учебных задач, д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еструктивное поведение, направленное на срыв урока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 отношениях с  соучениками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невключённость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совместную учебную деятельность.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 высокой степени вероятны в социально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экономически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депривированных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территориях;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территориях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компактного проживания мигрантов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меньшинств.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высокой степени вероятны в случаях  асоциального поведения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родителей; 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родителей;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частой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смены места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жительства; вынужденных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пропусков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занятий;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иноязычия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инокультурности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высокой степени вероятны в случаях в случаях негативного школьного климата,</a:t>
                      </a: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невозможности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получить поддержку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учителей;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небезопасной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школьной среды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высокой степени вероятны в случаях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травмирующих событий в семье,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насилия в семье,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деструктивного  стиля родительского воспитания;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конфликта с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сиблингом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в том числе, насилия со стороны старшего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сиблинга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насилия по отношению к ребенку   вне семьи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Социальные риски когнитивных трудностей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836712"/>
          <a:ext cx="9108504" cy="602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440160"/>
                <a:gridCol w="1512168"/>
                <a:gridCol w="1812032"/>
                <a:gridCol w="1524000"/>
                <a:gridCol w="1524000"/>
              </a:tblGrid>
              <a:tr h="752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Область трудностей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Тип трудностей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семьи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школы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Психо-эмоциональное неблагополучие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354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области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общеучебных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универсальных действий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Отсутствие организационных навыков, умения учиться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полного среднего  образования у родителей (матери);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Подвоз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учащихся либо недостаточная транспортная  доступность  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Недостаточная  обеспеченность кадрами/частая   смена  учителей  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Негативный школьный климат/культура школы;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Низкий СЭС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Деструктивный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стиль родительского воспитания :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попустительство,гиперопека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сверхконтроль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7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Отсутствие  навыков критического мышления,  умения работать с информацией,  соответствующих возрасту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Отдалённые территории с бедной образовательной, культурной и социальной инфраструктурой.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7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Отставание по основным предметам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отдалённые территории  с бедной образовательной, культурной и социальной инфраструктурой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Отсутствия полного среднего  образования у родителей (матери);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Иноязычие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;,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частая смена места жительства, вынужденные пропуски  занятий.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620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Социальные риски трудностей в адаптации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692696"/>
          <a:ext cx="9144001" cy="6883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5"/>
                <a:gridCol w="1656184"/>
                <a:gridCol w="1800200"/>
                <a:gridCol w="1944216"/>
                <a:gridCol w="1152128"/>
                <a:gridCol w="1763688"/>
              </a:tblGrid>
              <a:tr h="658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Область трудностей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Тип трудностей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семьи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Психо-эмоциональное неблагополучие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582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области социальной адаптации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Риски вовлеченности в буллинг в роли жертвы или агрессора и иного агрессивного поведения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Неблагополучное окружение вне семьи,  в   территориях с бедной образовательной, культурной и социальной инфраструктурой.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Неполная  семья, асоциальное поведение родителей, нахождение в местах заключения.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Отсутствие родителей, проживание в приёмной семье или интернате, изъятие из семьи социальными службами.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Семейное  насилие, отсутствие позитивной ролевой модели.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Негативный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школьный  климат , небезопасная  среда.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Травмирующие  события в семье,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насилие в семье,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насилие  по отношению к ребенку  вне семьи,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значимого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взрослого.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8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Школьная тревожность,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дезорганизация  учебной деятельности в ситуациях «социальной оценки»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Деструктивный  стиль родительского воспитания :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гиперопека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сверхконтроль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1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Невовлечённость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коллектив,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мотивации,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неприятие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общих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ценностей.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Неблагополучное окружение вне семьи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Асоциальное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поведение отсутствие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родителей,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семейное  насилие, отсутствие позитивной ролевой модели.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Негативный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климат,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  поддержки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небезопасная  среда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Деструктивный стиль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воспитания,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травмирующие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события, насилие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семье и  вне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семьи.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6EC58E-EE0B-7F4E-BFA5-CFA02437E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Типология </a:t>
            </a:r>
            <a:r>
              <a:rPr lang="ru-RU" sz="2400" b="1" dirty="0" smtClean="0"/>
              <a:t>причин трудностей </a:t>
            </a:r>
            <a:r>
              <a:rPr lang="ru-RU" sz="2400" b="1" dirty="0"/>
              <a:t>в обучении как основа практики работы с ними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DA3BF16-DE81-FC42-A7D6-791975983F0C}"/>
              </a:ext>
            </a:extLst>
          </p:cNvPr>
          <p:cNvSpPr/>
          <p:nvPr/>
        </p:nvSpPr>
        <p:spPr>
          <a:xfrm>
            <a:off x="3386709" y="4263002"/>
            <a:ext cx="2370581" cy="1277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Типология программ диагностики и коррекции трудностей в обучении</a:t>
            </a:r>
            <a:endParaRPr lang="ru-RU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893E750-54A3-7A4F-8B25-5549192613A8}"/>
              </a:ext>
            </a:extLst>
          </p:cNvPr>
          <p:cNvSpPr/>
          <p:nvPr/>
        </p:nvSpPr>
        <p:spPr>
          <a:xfrm>
            <a:off x="745238" y="4263002"/>
            <a:ext cx="2370581" cy="128320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Адресаты программ коррекции трудностей в обучении</a:t>
            </a:r>
            <a:endParaRPr lang="ru-RU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B285B12-3C55-154B-ACF6-9C9CD19EFECC}"/>
              </a:ext>
            </a:extLst>
          </p:cNvPr>
          <p:cNvSpPr/>
          <p:nvPr/>
        </p:nvSpPr>
        <p:spPr>
          <a:xfrm>
            <a:off x="6059424" y="4277669"/>
            <a:ext cx="2370581" cy="128320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Типология программ индивидуализации педагогической деятельности</a:t>
            </a:r>
            <a:r>
              <a:rPr lang="ru-RU" dirty="0"/>
              <a:t> </a:t>
            </a:r>
            <a:endParaRPr lang="ru-RU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6A25C65-EC4C-2E46-94DF-C042A474A23D}"/>
              </a:ext>
            </a:extLst>
          </p:cNvPr>
          <p:cNvSpPr/>
          <p:nvPr/>
        </p:nvSpPr>
        <p:spPr>
          <a:xfrm>
            <a:off x="3140202" y="2052569"/>
            <a:ext cx="2863596" cy="125508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smtClean="0"/>
              <a:t>Социальные риски </a:t>
            </a:r>
            <a:r>
              <a:rPr lang="ru-RU" sz="2400" b="1" dirty="0" smtClean="0"/>
              <a:t>трудностей </a:t>
            </a:r>
            <a:r>
              <a:rPr lang="ru-RU" sz="2400" b="1" dirty="0"/>
              <a:t>в обучении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814377AF-7CDA-9249-8F43-88F87D745B81}"/>
              </a:ext>
            </a:extLst>
          </p:cNvPr>
          <p:cNvCxnSpPr>
            <a:cxnSpLocks/>
          </p:cNvCxnSpPr>
          <p:nvPr/>
        </p:nvCxnSpPr>
        <p:spPr>
          <a:xfrm flipH="1">
            <a:off x="2267712" y="3318635"/>
            <a:ext cx="1377697" cy="873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680FF777-57BC-9E4B-B415-23741DF5A5B2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572000" y="3329619"/>
            <a:ext cx="0" cy="933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C24DE602-1925-B544-908B-52173068E7D0}"/>
              </a:ext>
            </a:extLst>
          </p:cNvPr>
          <p:cNvCxnSpPr>
            <a:cxnSpLocks/>
          </p:cNvCxnSpPr>
          <p:nvPr/>
        </p:nvCxnSpPr>
        <p:spPr>
          <a:xfrm>
            <a:off x="5498593" y="3318635"/>
            <a:ext cx="1560575" cy="944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29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Индивидуальный план поддержки учащегося с риском </a:t>
            </a:r>
            <a:r>
              <a:rPr lang="ru-RU" dirty="0" err="1" smtClean="0"/>
              <a:t>неуспешности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331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1295</Words>
  <Application>Microsoft Office PowerPoint</Application>
  <PresentationFormat>Экран (4:3)</PresentationFormat>
  <Paragraphs>279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PT Serif</vt:lpstr>
      <vt:lpstr>Symbol</vt:lpstr>
      <vt:lpstr>Times New Roman</vt:lpstr>
      <vt:lpstr>Тема Office</vt:lpstr>
      <vt:lpstr>Социальные риски школьной неуспешности</vt:lpstr>
      <vt:lpstr> Основания для включения в группу риска The Glossary of Education Reform , служба  Great Schools Partnership,  Education Writers Association, и  Nellie Mae Education Foundation,  https://www.edglossary.org/at-risk/      </vt:lpstr>
      <vt:lpstr>Презентация PowerPoint</vt:lpstr>
      <vt:lpstr>Социальные риски трудностей в обучении</vt:lpstr>
      <vt:lpstr>Социальные риски коммуникативных трудностей</vt:lpstr>
      <vt:lpstr>Социальные риски когнитивных трудностей</vt:lpstr>
      <vt:lpstr>Социальные риски трудностей в адаптации </vt:lpstr>
      <vt:lpstr>Типология причин трудностей в обучении как основа практики работы с ними</vt:lpstr>
      <vt:lpstr>Индивидуальный план поддержки учащегося с риском неуспешности</vt:lpstr>
      <vt:lpstr>Пример: STAR (STUDENTS AT RISK)  План  поддержки  (Henley  High School) http://www.henleyhs.sa.edu.au/section/programs/inclusion-supported-learning-centre/students-at-risk/star-students-at-risk-intervention-plans  </vt:lpstr>
      <vt:lpstr>Действия школы</vt:lpstr>
      <vt:lpstr>План интервенций</vt:lpstr>
      <vt:lpstr>Результаты реализации плана на уровне школы</vt:lpstr>
      <vt:lpstr>Профессиональное развитие учителей</vt:lpstr>
      <vt:lpstr>Поддержка на уровне школы </vt:lpstr>
      <vt:lpstr>Педагогическая поддержка на уроке</vt:lpstr>
      <vt:lpstr>Формы организации профессионального развития учителей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риски школьной неуспешности</dc:title>
  <dc:creator>Marina Pinskaya</dc:creator>
  <cp:lastModifiedBy>Анна Борисовна Алферова</cp:lastModifiedBy>
  <cp:revision>5</cp:revision>
  <dcterms:created xsi:type="dcterms:W3CDTF">2020-08-17T16:17:53Z</dcterms:created>
  <dcterms:modified xsi:type="dcterms:W3CDTF">2020-10-02T10:53:40Z</dcterms:modified>
</cp:coreProperties>
</file>