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2" r:id="rId3"/>
    <p:sldId id="259" r:id="rId4"/>
    <p:sldId id="257" r:id="rId5"/>
    <p:sldId id="258" r:id="rId6"/>
    <p:sldId id="260" r:id="rId7"/>
    <p:sldId id="261" r:id="rId8"/>
    <p:sldId id="265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54C69-69EF-491D-BF22-C34A4279F2F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7372D-5251-4F64-A3BA-7050F65D0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6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7372D-5251-4F64-A3BA-7050F65D08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0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00AA-6E46-413B-9EDF-F55490DC04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ED9-A21E-453E-BA3D-719C9DDC7D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00AA-6E46-413B-9EDF-F55490DC04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ED9-A21E-453E-BA3D-719C9DDC7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00AA-6E46-413B-9EDF-F55490DC04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ED9-A21E-453E-BA3D-719C9DDC7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00AA-6E46-413B-9EDF-F55490DC04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ED9-A21E-453E-BA3D-719C9DDC7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00AA-6E46-413B-9EDF-F55490DC04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2364ED9-A21E-453E-BA3D-719C9DDC7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00AA-6E46-413B-9EDF-F55490DC04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ED9-A21E-453E-BA3D-719C9DDC7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00AA-6E46-413B-9EDF-F55490DC04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ED9-A21E-453E-BA3D-719C9DDC7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00AA-6E46-413B-9EDF-F55490DC04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ED9-A21E-453E-BA3D-719C9DDC7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00AA-6E46-413B-9EDF-F55490DC04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ED9-A21E-453E-BA3D-719C9DDC7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00AA-6E46-413B-9EDF-F55490DC04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ED9-A21E-453E-BA3D-719C9DDC7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00AA-6E46-413B-9EDF-F55490DC04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ED9-A21E-453E-BA3D-719C9DDC7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7E00AA-6E46-413B-9EDF-F55490DC041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364ED9-A21E-453E-BA3D-719C9DDC7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928992" cy="2232248"/>
          </a:xfrm>
        </p:spPr>
        <p:txBody>
          <a:bodyPr>
            <a:normAutofit fontScale="90000"/>
          </a:bodyPr>
          <a:lstStyle/>
          <a:p>
            <a:r>
              <a:rPr lang="ru-RU" sz="3600" u="sng" dirty="0">
                <a:solidFill>
                  <a:srgbClr val="FFFF00"/>
                </a:solidFill>
                <a:latin typeface="+mn-lt"/>
              </a:rPr>
              <a:t>Ответственность за участие в несанкционированных собраниях, митингах, демонстрациях, шествиях, пикетах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ACB4C0-84F1-41A0-A9F0-986C5708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068960"/>
            <a:ext cx="518457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3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dirty="0">
                <a:solidFill>
                  <a:srgbClr val="FFFF00"/>
                </a:solidFill>
              </a:rPr>
              <a:t>     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4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8748464" cy="65253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solidFill>
                  <a:srgbClr val="FFFF00"/>
                </a:solidFill>
              </a:rPr>
              <a:t>         </a:t>
            </a:r>
            <a:r>
              <a:rPr lang="ru-RU" b="1" dirty="0">
                <a:solidFill>
                  <a:srgbClr val="FFFF00"/>
                </a:solidFill>
              </a:rPr>
              <a:t>Статья 31 Конституции РФ гарантирует:</a:t>
            </a:r>
          </a:p>
          <a:p>
            <a:pPr algn="just">
              <a:buNone/>
            </a:pPr>
            <a:r>
              <a:rPr lang="ru-RU" b="1" dirty="0">
                <a:solidFill>
                  <a:srgbClr val="FFFF00"/>
                </a:solidFill>
              </a:rPr>
              <a:t>     Граждане Российской Федерации имеют право собираться мирно, без оружия, проводить собрания, митинги и демонстрации, шествия                   и пикетирование.</a:t>
            </a:r>
          </a:p>
          <a:p>
            <a:pPr algn="just">
              <a:buNone/>
            </a:pPr>
            <a:endParaRPr lang="ru-RU" b="1" dirty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ru-RU" b="1" dirty="0">
                <a:solidFill>
                  <a:srgbClr val="FFFF00"/>
                </a:solidFill>
              </a:rPr>
              <a:t>    Федеральный закон от 19.06.2004 № 54-ФЗ                     «О собраниях, митингах, демонстрациях, шествиях и пикетированиях» </a:t>
            </a:r>
          </a:p>
          <a:p>
            <a:pPr algn="just">
              <a:buNone/>
            </a:pPr>
            <a:endParaRPr lang="ru-RU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E117F4-B5B4-48E6-B15E-95A154F0E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581128"/>
            <a:ext cx="777686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2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597352"/>
          </a:xfrm>
        </p:spPr>
        <p:txBody>
          <a:bodyPr anchor="t">
            <a:noAutofit/>
          </a:bodyPr>
          <a:lstStyle/>
          <a:p>
            <a:pPr algn="just">
              <a:buNone/>
            </a:pPr>
            <a:r>
              <a:rPr lang="ru-RU" sz="1600" dirty="0">
                <a:solidFill>
                  <a:srgbClr val="FFFF00"/>
                </a:solidFill>
              </a:rPr>
              <a:t>              </a:t>
            </a:r>
          </a:p>
          <a:p>
            <a:pPr algn="just"/>
            <a:r>
              <a:rPr lang="ru-RU" sz="2000" dirty="0"/>
              <a:t>Участнику собрания, митинга ЗАПРЕЩЕНО:</a:t>
            </a:r>
          </a:p>
          <a:p>
            <a:pPr algn="just"/>
            <a:r>
              <a:rPr lang="ru-RU" sz="2000" dirty="0"/>
              <a:t>– скрывать свое лицо, применять маскировку и предметы, которые затрудняют идентификацию личности человека по его внешним признакам;</a:t>
            </a:r>
          </a:p>
          <a:p>
            <a:pPr algn="just"/>
            <a:r>
              <a:rPr lang="ru-RU" sz="2000" dirty="0"/>
              <a:t>– хранить и носить при себе предметы, ограниченные или запрещенные в гражданском обороте: любое оружие, колющие и режущие предметы, взрывопожароопасные вещества, предметы, которые могут быть использованы в качестве оружия, пиротехнические изделия, ядовитые и едко пахнущие вещества и другие предметы, согласно перечня, указанного в части 4 статьи 6 Федерального закона;</a:t>
            </a:r>
          </a:p>
          <a:p>
            <a:pPr algn="just"/>
            <a:r>
              <a:rPr lang="ru-RU" sz="2000" dirty="0"/>
              <a:t>– хранить, употреблять, распространять алкогольную и спиртосодержащую продукцию, включая пиво и пивные напитки;</a:t>
            </a:r>
          </a:p>
          <a:p>
            <a:pPr algn="just"/>
            <a:r>
              <a:rPr lang="ru-RU" sz="2000" dirty="0"/>
              <a:t>– находиться в месте проведения публичного мероприятия в состоянии опьянения;</a:t>
            </a:r>
          </a:p>
          <a:p>
            <a:pPr algn="just"/>
            <a:r>
              <a:rPr lang="ru-RU" sz="2000" dirty="0"/>
              <a:t>– совершать иные противоправные действия, нарушающие общественный порядок (нецензурная брань, непристойные жесты, неповиновение законным требованиям сотрудника полиции, призывы к насилию и прочее);</a:t>
            </a:r>
          </a:p>
          <a:p>
            <a:pPr algn="just"/>
            <a:r>
              <a:rPr lang="ru-RU" sz="2000" dirty="0"/>
              <a:t>– причинять вред имуществу или личности.</a:t>
            </a:r>
          </a:p>
          <a:p>
            <a:pPr algn="just">
              <a:buNone/>
            </a:pPr>
            <a:endParaRPr lang="ru-RU" sz="2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Административная ответственность </a:t>
            </a:r>
            <a:b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наступает с 16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 algn="just">
              <a:lnSpc>
                <a:spcPct val="120000"/>
              </a:lnSpc>
              <a:buNone/>
            </a:pPr>
            <a:r>
              <a:rPr lang="ru-RU" dirty="0">
                <a:solidFill>
                  <a:srgbClr val="FFFF00"/>
                </a:solidFill>
              </a:rPr>
              <a:t>     ст. 20.2 КоАП РФ Нарушение установленного порядка организации либо проведения собрания, митинга, демонстрации, шествия или пикетирования. </a:t>
            </a:r>
          </a:p>
          <a:p>
            <a:pPr marL="137160" indent="0" algn="just">
              <a:lnSpc>
                <a:spcPct val="120000"/>
              </a:lnSpc>
              <a:buNone/>
            </a:pPr>
            <a:endParaRPr lang="ru-RU" dirty="0">
              <a:solidFill>
                <a:srgbClr val="FFFF00"/>
              </a:solidFill>
            </a:endParaRPr>
          </a:p>
          <a:p>
            <a:pPr marL="137160" indent="0" algn="just">
              <a:lnSpc>
                <a:spcPct val="120000"/>
              </a:lnSpc>
              <a:buNone/>
            </a:pPr>
            <a:r>
              <a:rPr lang="ru-RU" dirty="0">
                <a:solidFill>
                  <a:srgbClr val="FFFF00"/>
                </a:solidFill>
              </a:rPr>
              <a:t>     ч. 5 ст. 20.2 КоАП РФ Нарушение участником публичного мероприятия установленного порядка проведения собрания, митинга, демонстрации, шествия или пикетирования – штраф в размере от 10 тысяч до 20 тысяч рублей или обязательные работы на срок до 40 часов.</a:t>
            </a:r>
          </a:p>
          <a:p>
            <a:pPr marL="137160" indent="0" algn="just">
              <a:lnSpc>
                <a:spcPct val="120000"/>
              </a:lnSpc>
              <a:buNone/>
            </a:pPr>
            <a:endParaRPr lang="ru-RU" dirty="0">
              <a:solidFill>
                <a:srgbClr val="FFFF00"/>
              </a:solidFill>
            </a:endParaRPr>
          </a:p>
          <a:p>
            <a:pPr marL="137160" indent="0" algn="just">
              <a:lnSpc>
                <a:spcPct val="120000"/>
              </a:lnSpc>
              <a:buNone/>
            </a:pPr>
            <a:r>
              <a:rPr lang="ru-RU" dirty="0">
                <a:solidFill>
                  <a:srgbClr val="FFFF00"/>
                </a:solidFill>
              </a:rPr>
              <a:t>     ч. 6 ст. 20.2 КоАП РФ Действия (бездействие), предусмотренные ч. 5, повлекшие причинение вреда здоровью человека или имуществу, если эти действия не содержат уголовно наказуемого деяния, - штраф в размере от 150 тысяч до 300 тысяч рублей или обязательные работы на срок до 200 часов, или административный арест на срок до 15 суток.</a:t>
            </a:r>
          </a:p>
        </p:txBody>
      </p:sp>
    </p:spTree>
    <p:extLst>
      <p:ext uri="{BB962C8B-B14F-4D97-AF65-F5344CB8AC3E}">
        <p14:creationId xmlns:p14="http://schemas.microsoft.com/office/powerpoint/2010/main" val="294603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ч. 6 ст. 20.2 КоАП РФ Участие в несанкционированных собрании, митинге, демонстрации, шествии или пикетировании, повлекших создание помех функционированию объектов жизнеобеспечения, транспортной или социальной инфраструктуры, связи, движению пешеходов и (или) транспортных средств либо доступу граждан к жилым помещениям или объектам транспортной или социальной инфраструктуры </a:t>
            </a:r>
          </a:p>
          <a:p>
            <a:pPr algn="just"/>
            <a:endParaRPr lang="ru-RU" sz="2400" dirty="0">
              <a:solidFill>
                <a:srgbClr val="FFFF00"/>
              </a:solidFill>
            </a:endParaRPr>
          </a:p>
          <a:p>
            <a:pPr marL="137160" indent="0" algn="just">
              <a:buNone/>
            </a:pPr>
            <a:r>
              <a:rPr lang="ru-RU" sz="2400" dirty="0">
                <a:solidFill>
                  <a:srgbClr val="FFFF00"/>
                </a:solidFill>
              </a:rPr>
              <a:t>     – штраф на граждан от 10 тысяч до 20 тысяч рублей, или обязательные работы на срок до 100 часов или административный арест до 15 суток.</a:t>
            </a:r>
          </a:p>
          <a:p>
            <a:pPr algn="just">
              <a:buNone/>
            </a:pPr>
            <a:endParaRPr lang="ru-RU" sz="2400" dirty="0">
              <a:solidFill>
                <a:srgbClr val="FFFF00"/>
              </a:solidFill>
            </a:endParaRPr>
          </a:p>
          <a:p>
            <a:pPr algn="just">
              <a:buNone/>
            </a:pP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1B1E4F-760E-4838-8609-31CBB2D11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81128"/>
            <a:ext cx="316856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56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>
                <a:solidFill>
                  <a:srgbClr val="FFFF00"/>
                </a:solidFill>
              </a:rPr>
              <a:t>    </a:t>
            </a:r>
            <a:r>
              <a:rPr lang="ru-RU" b="1" dirty="0"/>
              <a:t>Статья 212.1 УК РФ Неоднократное нарушение установленного порядка организации либо проведения собрания, митинга, демонстрации, шествия или пикетирования</a:t>
            </a:r>
            <a:r>
              <a:rPr lang="ru-RU" dirty="0"/>
              <a:t> </a:t>
            </a:r>
          </a:p>
          <a:p>
            <a:pPr algn="just">
              <a:buNone/>
            </a:pPr>
            <a:r>
              <a:rPr lang="ru-RU" dirty="0"/>
              <a:t>     </a:t>
            </a:r>
          </a:p>
          <a:p>
            <a:pPr algn="just">
              <a:buNone/>
            </a:pPr>
            <a:r>
              <a:rPr lang="ru-RU" dirty="0"/>
              <a:t>     Наказывается штрафом в размере от 600 тысяч до                 1 миллиона рублей или в размере заработной платы или иного дохода осужденного за период от 2 до 3 лет, либо обязательными работами на срок до 480 часов, либо исправительными работами на срок от                 1 года до 2 лет, либо принудительными работами на срок до 5 лет, либо лишением свободы на тот же срок. 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3868"/>
            <a:ext cx="9144000" cy="607413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>
                <a:solidFill>
                  <a:srgbClr val="FFFF00"/>
                </a:solidFill>
              </a:rPr>
              <a:t>       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064999" y="278940"/>
            <a:ext cx="6840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213 УК РФ Хулиганство – грубое нарушение общественного порядка, выражающее явное неуважение к обществу, совершенное 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797529"/>
              </p:ext>
            </p:extLst>
          </p:nvPr>
        </p:nvGraphicFramePr>
        <p:xfrm>
          <a:off x="920983" y="2481894"/>
          <a:ext cx="7128791" cy="4019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8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71242">
                <a:tc>
                  <a:txBody>
                    <a:bodyPr/>
                    <a:lstStyle/>
                    <a:p>
                      <a:r>
                        <a:rPr kumimoji="0" lang="ru-RU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с применением насилия к гражданам либо угрозой его применения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б) по мотивам политической, идеологической, расовой, национальной или религиозной ненависти или вражды либо по мотивам ненависти или вражды в отношении какой-либо социальной группы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в) на железнодорожном, морском, внутреннем водном или воздушном транспорте, а также на любом ином транспорте общего пользования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8627">
                <a:tc>
                  <a:txBody>
                    <a:bodyPr/>
                    <a:lstStyle/>
                    <a:p>
                      <a:r>
                        <a:rPr kumimoji="0"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наказывается штрафом в размере от 300 тысяч до 500 тысяч рублей или в размере заработной платы или иного дохода осужденного за период от 2 до 3 лет, либо обязательными работами на срок до 480 часов, либо исправительными работами на срок от 1 года до 2 лет, либо принудительными работами на срок до 5 лет, либо лишением свободы на тот же срок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800" b="1" dirty="0">
                <a:solidFill>
                  <a:srgbClr val="FFFF00"/>
                </a:solidFill>
              </a:rPr>
              <a:t>И всегда помните: </a:t>
            </a:r>
          </a:p>
          <a:p>
            <a:pPr marL="137160" indent="0" algn="ctr">
              <a:buNone/>
            </a:pPr>
            <a:endParaRPr lang="ru-RU" sz="4800" b="1" dirty="0">
              <a:solidFill>
                <a:srgbClr val="FFFF00"/>
              </a:solidFill>
            </a:endParaRPr>
          </a:p>
          <a:p>
            <a:pPr marL="137160" indent="0" algn="ctr">
              <a:buNone/>
            </a:pPr>
            <a:r>
              <a:rPr lang="ru-RU" sz="4800" b="1" dirty="0">
                <a:solidFill>
                  <a:srgbClr val="FFFF00"/>
                </a:solidFill>
              </a:rPr>
              <a:t>окончательный выбор остается </a:t>
            </a:r>
          </a:p>
          <a:p>
            <a:pPr marL="137160" indent="0" algn="ctr">
              <a:buNone/>
            </a:pPr>
            <a:r>
              <a:rPr lang="ru-RU" sz="4800" b="1" dirty="0">
                <a:solidFill>
                  <a:srgbClr val="FFFF00"/>
                </a:solidFill>
              </a:rPr>
              <a:t>только за Вами!</a:t>
            </a:r>
          </a:p>
        </p:txBody>
      </p:sp>
    </p:spTree>
    <p:extLst>
      <p:ext uri="{BB962C8B-B14F-4D97-AF65-F5344CB8AC3E}">
        <p14:creationId xmlns:p14="http://schemas.microsoft.com/office/powerpoint/2010/main" val="204155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pPr marL="137160" indent="0" algn="ctr">
              <a:buNone/>
            </a:pPr>
            <a:endParaRPr lang="ru-RU" dirty="0"/>
          </a:p>
          <a:p>
            <a:pPr marL="137160" indent="0" algn="ctr">
              <a:buNone/>
            </a:pPr>
            <a:endParaRPr lang="ru-RU" dirty="0"/>
          </a:p>
          <a:p>
            <a:pPr marL="137160" indent="0" algn="ctr">
              <a:buNone/>
            </a:pPr>
            <a:endParaRPr lang="ru-RU" dirty="0"/>
          </a:p>
          <a:p>
            <a:pPr marL="137160" indent="0" algn="ctr">
              <a:buNone/>
            </a:pPr>
            <a:endParaRPr lang="ru-RU" dirty="0"/>
          </a:p>
          <a:p>
            <a:pPr marL="137160" indent="0" algn="ctr">
              <a:buNone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1429336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528</TotalTime>
  <Words>685</Words>
  <Application>Microsoft Office PowerPoint</Application>
  <PresentationFormat>Экран (4:3)</PresentationFormat>
  <Paragraphs>42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Ответственность за участие в несанкционированных собраниях, митингах, демонстрациях, шествиях, пикетах</vt:lpstr>
      <vt:lpstr>Презентация PowerPoint</vt:lpstr>
      <vt:lpstr>Презентация PowerPoint</vt:lpstr>
      <vt:lpstr>Административная ответственность  наступает с 16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управления и контроля в следственных отделах (отделениях) Следственного комитета по района, городам</dc:title>
  <dc:creator>1</dc:creator>
  <cp:lastModifiedBy>Дзерин Олег Васильевич</cp:lastModifiedBy>
  <cp:revision>38</cp:revision>
  <dcterms:created xsi:type="dcterms:W3CDTF">2019-06-05T13:00:04Z</dcterms:created>
  <dcterms:modified xsi:type="dcterms:W3CDTF">2023-03-20T09:33:37Z</dcterms:modified>
</cp:coreProperties>
</file>