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259020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342320" y="182556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259020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4342320" y="4098240"/>
            <a:ext cx="1668240" cy="20750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493080" y="409824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8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811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3EA626D-1545-4216-9F41-6EE40CAB2BE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3/11/2023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62B0A87-F2AE-4778-A0C3-7597E05BCB7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5" name="Picture 6"/>
          <p:cNvPicPr/>
          <p:nvPr/>
        </p:nvPicPr>
        <p:blipFill>
          <a:blip r:embed="rId1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324E355-D071-4B8F-8EFB-E27E088227D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3/11/2023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D4B5548-8002-442C-BB4B-3BC4BB27B03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1B785B7-2C2B-4DCB-9B85-37478132A92C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3/11/2023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C2AE6F-0749-41CE-AEC6-B7A4D10F75E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/>
        </p:nvSpPr>
        <p:spPr>
          <a:xfrm>
            <a:off x="239400" y="3755880"/>
            <a:ext cx="11715840" cy="2875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6600" b="1" strike="noStrike" spc="-1">
                <a:solidFill>
                  <a:srgbClr val="0070C0"/>
                </a:solidFill>
                <a:latin typeface="Calibri"/>
              </a:rPr>
              <a:t>Школьная служба примирения</a:t>
            </a:r>
            <a:endParaRPr lang="en-US" sz="6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27" y="1713718"/>
            <a:ext cx="2965189" cy="2965189"/>
          </a:xfrm>
          <a:prstGeom prst="rect">
            <a:avLst/>
          </a:prstGeom>
        </p:spPr>
      </p:pic>
      <p:sp>
        <p:nvSpPr>
          <p:cNvPr id="4" name="Надпись 1"/>
          <p:cNvSpPr txBox="1"/>
          <p:nvPr/>
        </p:nvSpPr>
        <p:spPr>
          <a:xfrm>
            <a:off x="4568024" y="4678907"/>
            <a:ext cx="3058592" cy="6280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21299999" rev="0"/>
            </a:camera>
            <a:lightRig rig="threePt" dir="t"/>
          </a:scene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an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>
                <a:solidFill>
                  <a:srgbClr val="ED7D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«Согласие»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70C0"/>
                </a:solidFill>
                <a:latin typeface="Calibri Light"/>
              </a:rPr>
              <a:t>Состав Школьной службы примирения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Объект 2"/>
          <p:cNvSpPr txBox="1"/>
          <p:nvPr/>
        </p:nvSpPr>
        <p:spPr>
          <a:xfrm>
            <a:off x="1427040" y="1825560"/>
            <a:ext cx="992628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70C0"/>
                </a:solidFill>
                <a:latin typeface="Calibri"/>
              </a:rPr>
              <a:t>Куратор ШСП</a:t>
            </a:r>
            <a:r>
              <a:rPr lang="ru-RU" sz="2800" b="0" strike="noStrike" spc="-1">
                <a:solidFill>
                  <a:srgbClr val="0070C0"/>
                </a:solidFill>
                <a:latin typeface="Calibri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Казюлина Елена Владимировна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заместитель директора по воспитательной работе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70C0"/>
                </a:solidFill>
                <a:latin typeface="Calibri"/>
              </a:rPr>
              <a:t>Руководитель ШСП</a:t>
            </a:r>
            <a:r>
              <a:rPr lang="ru-RU" sz="2800" b="0" strike="noStrike" spc="-1">
                <a:solidFill>
                  <a:srgbClr val="0070C0"/>
                </a:solidFill>
                <a:latin typeface="Calibri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Ширшова Анна Юрьевна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-  социальный педагог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70C0"/>
                </a:solidFill>
                <a:latin typeface="Calibri"/>
              </a:rPr>
              <a:t>Члены ШСП: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Александрова Ольга Борисовна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– педагог-психолог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Ермакова Елена Юрьевна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- учитель-дефектолог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Шергесова Татьяна Викторовна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- учитель истории и обществознания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Объект 3" descr="http://usinsk5school.ucoz.ru/_si/2/63448787.jpg"/>
          <p:cNvPicPr/>
          <p:nvPr/>
        </p:nvPicPr>
        <p:blipFill rotWithShape="1">
          <a:blip r:embed="rId2"/>
          <a:srcRect l="-781" t="4431" r="12827" b="5537"/>
          <a:stretch/>
        </p:blipFill>
        <p:spPr>
          <a:xfrm>
            <a:off x="1974240" y="545910"/>
            <a:ext cx="7688375" cy="5841242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2" y="545910"/>
            <a:ext cx="2454322" cy="2454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/>
          <p:nvPr/>
        </p:nvSpPr>
        <p:spPr>
          <a:xfrm>
            <a:off x="1108080" y="356040"/>
            <a:ext cx="102196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70C0"/>
                </a:solidFill>
                <a:latin typeface="Calibri Light"/>
              </a:rPr>
              <a:t>Принципы деятельности </a:t>
            </a:r>
            <a:r>
              <a:t/>
            </a:r>
            <a:br/>
            <a:r>
              <a:rPr lang="ru-RU" sz="4000" b="1" strike="noStrike" spc="-1">
                <a:solidFill>
                  <a:srgbClr val="0070C0"/>
                </a:solidFill>
                <a:latin typeface="Calibri Light"/>
              </a:rPr>
              <a:t>школьной службы примирения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49" name="Group 7"/>
          <p:cNvGrpSpPr/>
          <p:nvPr/>
        </p:nvGrpSpPr>
        <p:grpSpPr>
          <a:xfrm>
            <a:off x="1700640" y="2147400"/>
            <a:ext cx="6939360" cy="973800"/>
            <a:chOff x="1700640" y="2147400"/>
            <a:chExt cx="6939360" cy="973800"/>
          </a:xfrm>
        </p:grpSpPr>
        <p:sp>
          <p:nvSpPr>
            <p:cNvPr id="150" name="Line 8"/>
            <p:cNvSpPr/>
            <p:nvPr/>
          </p:nvSpPr>
          <p:spPr>
            <a:xfrm>
              <a:off x="1985760" y="2805840"/>
              <a:ext cx="6654240" cy="0"/>
            </a:xfrm>
            <a:prstGeom prst="line">
              <a:avLst/>
            </a:prstGeom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Rectangle 9"/>
            <p:cNvSpPr/>
            <p:nvPr/>
          </p:nvSpPr>
          <p:spPr>
            <a:xfrm rot="2880000">
              <a:off x="1718640" y="2242440"/>
              <a:ext cx="540720" cy="63936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465E00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Text Box 10"/>
            <p:cNvSpPr/>
            <p:nvPr/>
          </p:nvSpPr>
          <p:spPr>
            <a:xfrm>
              <a:off x="3781440" y="2317320"/>
              <a:ext cx="254880" cy="46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Text Box 11"/>
            <p:cNvSpPr/>
            <p:nvPr/>
          </p:nvSpPr>
          <p:spPr>
            <a:xfrm>
              <a:off x="1746360" y="2272680"/>
              <a:ext cx="33516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Calibri"/>
                </a:rPr>
                <a:t>1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154" name="Group 12"/>
          <p:cNvGrpSpPr/>
          <p:nvPr/>
        </p:nvGrpSpPr>
        <p:grpSpPr>
          <a:xfrm>
            <a:off x="1759320" y="3800520"/>
            <a:ext cx="6847920" cy="959760"/>
            <a:chOff x="1759320" y="3800520"/>
            <a:chExt cx="6847920" cy="959760"/>
          </a:xfrm>
        </p:grpSpPr>
        <p:sp>
          <p:nvSpPr>
            <p:cNvPr id="155" name="Line 13"/>
            <p:cNvSpPr/>
            <p:nvPr/>
          </p:nvSpPr>
          <p:spPr>
            <a:xfrm>
              <a:off x="2052360" y="4458960"/>
              <a:ext cx="6554880" cy="0"/>
            </a:xfrm>
            <a:prstGeom prst="line">
              <a:avLst/>
            </a:prstGeom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Rectangle 14"/>
            <p:cNvSpPr/>
            <p:nvPr/>
          </p:nvSpPr>
          <p:spPr>
            <a:xfrm rot="2905200">
              <a:off x="1784160" y="3894480"/>
              <a:ext cx="537120" cy="633960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002F46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Text Box 15"/>
            <p:cNvSpPr/>
            <p:nvPr/>
          </p:nvSpPr>
          <p:spPr>
            <a:xfrm>
              <a:off x="3821400" y="3970080"/>
              <a:ext cx="250920" cy="46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Text Box 16"/>
            <p:cNvSpPr/>
            <p:nvPr/>
          </p:nvSpPr>
          <p:spPr>
            <a:xfrm>
              <a:off x="1814400" y="3925800"/>
              <a:ext cx="33516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Calibri"/>
                </a:rPr>
                <a:t>2</a:t>
              </a:r>
              <a:endParaRPr lang="ru-RU" sz="2400" b="0" strike="noStrike" spc="-1">
                <a:latin typeface="Arial"/>
              </a:endParaRPr>
            </a:p>
          </p:txBody>
        </p:sp>
      </p:grpSp>
      <p:grpSp>
        <p:nvGrpSpPr>
          <p:cNvPr id="159" name="Group 17"/>
          <p:cNvGrpSpPr/>
          <p:nvPr/>
        </p:nvGrpSpPr>
        <p:grpSpPr>
          <a:xfrm>
            <a:off x="1792800" y="5447160"/>
            <a:ext cx="6757920" cy="945360"/>
            <a:chOff x="1792800" y="5447160"/>
            <a:chExt cx="6757920" cy="945360"/>
          </a:xfrm>
        </p:grpSpPr>
        <p:sp>
          <p:nvSpPr>
            <p:cNvPr id="160" name="Line 18"/>
            <p:cNvSpPr/>
            <p:nvPr/>
          </p:nvSpPr>
          <p:spPr>
            <a:xfrm>
              <a:off x="2096280" y="6104160"/>
              <a:ext cx="6454440" cy="1800"/>
            </a:xfrm>
            <a:prstGeom prst="line">
              <a:avLst/>
            </a:prstGeom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Rectangle 19"/>
            <p:cNvSpPr/>
            <p:nvPr/>
          </p:nvSpPr>
          <p:spPr>
            <a:xfrm rot="2931600">
              <a:off x="1824480" y="5540400"/>
              <a:ext cx="533520" cy="628560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764617"/>
                </a:gs>
              </a:gsLst>
              <a:lin ang="8814000"/>
            </a:gradFill>
            <a:ln w="9525"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Text Box 21"/>
            <p:cNvSpPr/>
            <p:nvPr/>
          </p:nvSpPr>
          <p:spPr>
            <a:xfrm>
              <a:off x="1856880" y="5572800"/>
              <a:ext cx="335160" cy="456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Calibri"/>
                </a:rPr>
                <a:t>3</a:t>
              </a:r>
              <a:endParaRPr lang="ru-RU" sz="2400" b="0" strike="noStrike" spc="-1">
                <a:latin typeface="Arial"/>
              </a:endParaRPr>
            </a:p>
          </p:txBody>
        </p:sp>
      </p:grpSp>
      <p:sp>
        <p:nvSpPr>
          <p:cNvPr id="163" name="Прямоугольник 2"/>
          <p:cNvSpPr/>
          <p:nvPr/>
        </p:nvSpPr>
        <p:spPr>
          <a:xfrm>
            <a:off x="2701080" y="2203560"/>
            <a:ext cx="6898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Calibri"/>
              </a:rPr>
              <a:t>Принцип добровольности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-   обязательное согласие сторон, вовлеченных в конфликт, на участие в примирительной программе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4" name="Прямоугольник 28"/>
          <p:cNvSpPr/>
          <p:nvPr/>
        </p:nvSpPr>
        <p:spPr>
          <a:xfrm>
            <a:off x="2649600" y="3313800"/>
            <a:ext cx="713664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Calibri"/>
              </a:rPr>
              <a:t>Принцип конфиденциальности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- предполагающий обязательство службы примирения не разглашать полученные в процессе медиации сведения за исключением примирительного договора (по согласованию с участниками встречи и подписанный ими).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5" name="Прямоугольник 29"/>
          <p:cNvSpPr/>
          <p:nvPr/>
        </p:nvSpPr>
        <p:spPr>
          <a:xfrm>
            <a:off x="2745720" y="4925160"/>
            <a:ext cx="722196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Calibri"/>
              </a:rPr>
              <a:t>Принцип нейтральности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-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запрещающий службе примирения принимать сторону какого-либо участника конфликта (в том числе администрации). Медиатор является 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</a:rPr>
              <a:t>независимым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>
                <a:solidFill>
                  <a:srgbClr val="0070C0"/>
                </a:solidFill>
                <a:latin typeface="Calibri"/>
              </a:rPr>
              <a:t>посредником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, помогающим сторонам самостоятельно найти решение.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strike="noStrike" spc="-1">
                <a:solidFill>
                  <a:srgbClr val="0070C0"/>
                </a:solidFill>
                <a:latin typeface="Calibri Light"/>
              </a:rPr>
              <a:t>Как можно обратиться </a:t>
            </a:r>
            <a:r>
              <a:t/>
            </a:r>
            <a:br/>
            <a:r>
              <a:rPr lang="ru-RU" sz="4000" b="1" strike="noStrike" spc="-1">
                <a:solidFill>
                  <a:srgbClr val="0070C0"/>
                </a:solidFill>
                <a:latin typeface="Calibri Light"/>
              </a:rPr>
              <a:t>в школьную службу примирения?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Объект 2"/>
          <p:cNvSpPr txBox="1"/>
          <p:nvPr/>
        </p:nvSpPr>
        <p:spPr>
          <a:xfrm>
            <a:off x="1572480" y="1825560"/>
            <a:ext cx="97808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Обратиться лично к руководителю школьной службы примирения -  </a:t>
            </a:r>
            <a:r>
              <a:rPr lang="ru-RU" sz="2800" b="1" i="1" strike="noStrike" spc="-1">
                <a:solidFill>
                  <a:srgbClr val="000000"/>
                </a:solidFill>
                <a:latin typeface="Calibri"/>
              </a:rPr>
              <a:t>социальному  педагогу  Ширшовой Анне Юрьевне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(кабинет социально-психологической службы на 2 этаже школы)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Обратиться лично к одному из членов школьной службы примирения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 Light"/>
              </a:rPr>
              <a:t>Восстановительные технологии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Объект 2"/>
          <p:cNvSpPr txBox="1"/>
          <p:nvPr/>
        </p:nvSpPr>
        <p:spPr>
          <a:xfrm>
            <a:off x="1481400" y="1477440"/>
            <a:ext cx="9228960" cy="2136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6500" lnSpcReduction="1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Примирительная встреча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Круги сообщества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Круг ответственности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Программа по заглаживанию вреда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Семейная конференция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" name="Picture 4" descr="https://ug.ru/wp-content/uploads/2021/09/38mv_21_2203.jpg"/>
          <p:cNvPicPr/>
          <p:nvPr/>
        </p:nvPicPr>
        <p:blipFill>
          <a:blip r:embed="rId2"/>
          <a:stretch/>
        </p:blipFill>
        <p:spPr>
          <a:xfrm>
            <a:off x="2073600" y="4073040"/>
            <a:ext cx="3844440" cy="1922040"/>
          </a:xfrm>
          <a:prstGeom prst="rect">
            <a:avLst/>
          </a:prstGeom>
          <a:ln w="0">
            <a:noFill/>
          </a:ln>
        </p:spPr>
      </p:pic>
      <p:sp>
        <p:nvSpPr>
          <p:cNvPr id="171" name="AutoShape 8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Picture 10" descr="https://thumbs.dreamstime.com/z/%D0%BB%D1%8E-%D0%B8-%D0%B3%D0%BE%D0%BC%D0%BE%D1%81%D0%B5%D0%BA%D1%81%D1%83%D0%B0-%D0%B8%D1%81%D1%82%D0%B0-%D0%BD%D0%B0-%D0%B3%D0%BE-%D0%BE%D0%B2%D0%BE-%D0%BE%D0%BC%D0%BA%D0%B5-%D0%BF%D0%BE%D0%BA%D1%80%D0%B0%D1%88%D0%B5%D0%BD%D0%BD%D0%BE%D0%B3%D0%BE-%D0%BA%D1%80%D1%83%D0%B3%D0%B0-84385089.jpg"/>
          <p:cNvPicPr/>
          <p:nvPr/>
        </p:nvPicPr>
        <p:blipFill>
          <a:blip r:embed="rId3"/>
          <a:srcRect t="6420" b="13147"/>
          <a:stretch/>
        </p:blipFill>
        <p:spPr>
          <a:xfrm>
            <a:off x="7027920" y="3141000"/>
            <a:ext cx="3881520" cy="333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Заголовок 1"/>
          <p:cNvSpPr txBox="1"/>
          <p:nvPr/>
        </p:nvSpPr>
        <p:spPr>
          <a:xfrm>
            <a:off x="838080" y="365040"/>
            <a:ext cx="10515240" cy="736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 Light"/>
              </a:rPr>
              <a:t>Этапы работы медиатора со случаем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Объект 3" descr="https://mdou101.edu.yar.ru/mediatsiya/protsedura_mediatsii.gif"/>
          <p:cNvPicPr/>
          <p:nvPr/>
        </p:nvPicPr>
        <p:blipFill>
          <a:blip r:embed="rId2"/>
          <a:stretch/>
        </p:blipFill>
        <p:spPr>
          <a:xfrm>
            <a:off x="2315880" y="1188000"/>
            <a:ext cx="7742160" cy="547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Объект 2"/>
          <p:cNvSpPr txBox="1"/>
          <p:nvPr/>
        </p:nvSpPr>
        <p:spPr>
          <a:xfrm>
            <a:off x="1837440" y="1825560"/>
            <a:ext cx="901548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          Если ты участник конфликта.                    К кому из одноклассников ты обратишься за помощью?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Хотел бы ты стать медиатором?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 Light"/>
              </a:rPr>
              <a:t>Работа школьника в роли медиатора: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Объект 4"/>
          <p:cNvSpPr txBox="1"/>
          <p:nvPr/>
        </p:nvSpPr>
        <p:spPr>
          <a:xfrm>
            <a:off x="1392840" y="1785960"/>
            <a:ext cx="8605080" cy="4116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Способствует личностному росту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Развивает навыки коммуникации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Способствует формированию лидерских качеств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Помогает в выборе будущей профессии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Picture 6" descr="https://mynlp.ru/FOR_SITE/38step.jpg"/>
          <p:cNvPicPr/>
          <p:nvPr/>
        </p:nvPicPr>
        <p:blipFill>
          <a:blip r:embed="rId2"/>
          <a:stretch/>
        </p:blipFill>
        <p:spPr>
          <a:xfrm>
            <a:off x="7954200" y="3332880"/>
            <a:ext cx="3086640" cy="338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Заголовок 1"/>
          <p:cNvSpPr txBox="1"/>
          <p:nvPr/>
        </p:nvSpPr>
        <p:spPr>
          <a:xfrm>
            <a:off x="838080" y="365040"/>
            <a:ext cx="10515240" cy="659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 Light"/>
              </a:rPr>
              <a:t>Обучение юных медиаторов ШСП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Объект 2"/>
          <p:cNvSpPr txBox="1"/>
          <p:nvPr/>
        </p:nvSpPr>
        <p:spPr>
          <a:xfrm>
            <a:off x="1170720" y="1196280"/>
            <a:ext cx="5887800" cy="5477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Команда школьной службы примирения приглашает школьников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Calibri"/>
              </a:rPr>
              <a:t>освоить восстановительные технологии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на занятиях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</a:rPr>
              <a:t>курса внеурочной деятельности</a:t>
            </a:r>
            <a:r>
              <a:rPr lang="ru-RU" sz="2800" b="0" strike="noStrike" spc="-1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</a:rPr>
              <a:t>«Юный переговорщик»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и 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Calibri"/>
              </a:rPr>
              <a:t>войти в состав школьной службы примирения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 качестве </a:t>
            </a:r>
            <a:r>
              <a:rPr lang="ru-RU" sz="2800" b="1" u="sng" strike="noStrike" spc="-1">
                <a:solidFill>
                  <a:srgbClr val="0070C0"/>
                </a:solidFill>
                <a:uFillTx/>
                <a:latin typeface="Calibri"/>
              </a:rPr>
              <a:t>медиатора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Calibri"/>
              </a:rPr>
              <a:t>Руководитель курса: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Ширшова Анна Юрьевна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Calibri"/>
              </a:rPr>
              <a:t>Форма занятий: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групповая форма работы в рамках тренинга личностного роста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Picture 4" descr="https://i.mycdn.me/i?r=AzEPZsRbOZEKgBhR0XGMT1RkNLoWaGU4RtvlYKy6sy7VWaaKTM5SRkZCeTgDn6uOyic"/>
          <p:cNvPicPr/>
          <p:nvPr/>
        </p:nvPicPr>
        <p:blipFill>
          <a:blip r:embed="rId2"/>
          <a:srcRect l="8358" r="9445"/>
          <a:stretch/>
        </p:blipFill>
        <p:spPr>
          <a:xfrm>
            <a:off x="7144200" y="1270080"/>
            <a:ext cx="3591000" cy="327672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6" descr="https://primorskiy-krai.doski.ru/i/96/59/24965942.jpg"/>
          <p:cNvPicPr/>
          <p:nvPr/>
        </p:nvPicPr>
        <p:blipFill>
          <a:blip r:embed="rId3"/>
          <a:srcRect b="18361"/>
          <a:stretch/>
        </p:blipFill>
        <p:spPr>
          <a:xfrm>
            <a:off x="7873560" y="4628520"/>
            <a:ext cx="2505240" cy="2045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Объект 2"/>
          <p:cNvSpPr txBox="1"/>
          <p:nvPr/>
        </p:nvSpPr>
        <p:spPr>
          <a:xfrm>
            <a:off x="898200" y="2530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Какие ассоциации возникают со словом </a:t>
            </a:r>
            <a:r>
              <a:rPr lang="ru-RU" sz="6600" b="0" strike="noStrike" spc="-1">
                <a:solidFill>
                  <a:srgbClr val="0070C0"/>
                </a:solidFill>
                <a:latin typeface="Calibri"/>
              </a:rPr>
              <a:t>конфликт</a:t>
            </a: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0" name="Picture 2" descr="https://drasler.ru/wp-content/uploads/2019/05/%D0%9A%D0%B0%D1%80%D1%82%D0%B8%D0%BD%D0%BA%D0%B8-%D1%87%D0%B5%D0%BB%D0%BE%D0%B2%D0%B5%D1%87%D0%B5%D0%BA-%D1%81%D0%BE-%D0%B7%D0%BD%D0%B0%D0%BA%D0%BE%D0%BC-%D0%B2%D0%BE%D0%BF%D1%80%D0%BE%D1%81%D0%B0-009.jpg"/>
          <p:cNvPicPr/>
          <p:nvPr/>
        </p:nvPicPr>
        <p:blipFill>
          <a:blip r:embed="rId2"/>
          <a:stretch/>
        </p:blipFill>
        <p:spPr>
          <a:xfrm>
            <a:off x="7027560" y="2871360"/>
            <a:ext cx="3588840" cy="358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Объект 2"/>
          <p:cNvSpPr txBox="1"/>
          <p:nvPr/>
        </p:nvSpPr>
        <p:spPr>
          <a:xfrm>
            <a:off x="786960" y="7783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Что </a:t>
            </a:r>
            <a:r>
              <a:rPr lang="ru-RU" sz="5400" b="0" strike="noStrike" spc="-1">
                <a:solidFill>
                  <a:srgbClr val="0070C0"/>
                </a:solidFill>
                <a:latin typeface="Calibri"/>
              </a:rPr>
              <a:t>приводит</a:t>
            </a: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 к конфликту?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https://sun9-39.userapi.com/s/v1/if2/Y0amEurM5KPFFUaEcmXlqm7NKlAVuMQg7CPUA7kbqcY4ax3wowEuxXEJEcYLeNin58HGb3sFI6QoemkxAYwqZRGb.jpg?size=475x604&amp;quality=96&amp;type=album"/>
          <p:cNvPicPr/>
          <p:nvPr/>
        </p:nvPicPr>
        <p:blipFill>
          <a:blip r:embed="rId2"/>
          <a:stretch/>
        </p:blipFill>
        <p:spPr>
          <a:xfrm>
            <a:off x="8075880" y="2954160"/>
            <a:ext cx="2995920" cy="380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Объект 2"/>
          <p:cNvSpPr txBox="1"/>
          <p:nvPr/>
        </p:nvSpPr>
        <p:spPr>
          <a:xfrm>
            <a:off x="872280" y="9968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Кто может быть </a:t>
            </a:r>
            <a:r>
              <a:rPr lang="ru-RU" sz="5400" b="0" strike="noStrike" spc="-1">
                <a:solidFill>
                  <a:srgbClr val="0070C0"/>
                </a:solidFill>
                <a:latin typeface="Calibri"/>
              </a:rPr>
              <a:t>вовлечён </a:t>
            </a: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в конфликт?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Picture 10" descr="https://a.d-cd.net/kAgAAgH3L-A-1920.jpg"/>
          <p:cNvPicPr/>
          <p:nvPr/>
        </p:nvPicPr>
        <p:blipFill>
          <a:blip r:embed="rId2"/>
          <a:stretch/>
        </p:blipFill>
        <p:spPr>
          <a:xfrm>
            <a:off x="3906720" y="2819520"/>
            <a:ext cx="3632040" cy="363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Объект 2"/>
          <p:cNvSpPr txBox="1"/>
          <p:nvPr/>
        </p:nvSpPr>
        <p:spPr>
          <a:xfrm>
            <a:off x="930960" y="9558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Как можно разрешить </a:t>
            </a:r>
            <a:r>
              <a:rPr lang="ru-RU" sz="5400" b="0" strike="noStrike" spc="-1">
                <a:solidFill>
                  <a:srgbClr val="0070C0"/>
                </a:solidFill>
                <a:latin typeface="Calibri"/>
              </a:rPr>
              <a:t>конфликт</a:t>
            </a: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6" name="Picture 2" descr="https://sc02.alicdn.com/kf/Ha1d48776f79d456da89a188948a88b4fI/242246110/Ha1d48776f79d456da89a188948a88b4fI.jpg"/>
          <p:cNvPicPr/>
          <p:nvPr/>
        </p:nvPicPr>
        <p:blipFill>
          <a:blip r:embed="rId2"/>
          <a:stretch/>
        </p:blipFill>
        <p:spPr>
          <a:xfrm>
            <a:off x="4779000" y="2720160"/>
            <a:ext cx="2819520" cy="375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Заголовок 1"/>
          <p:cNvSpPr txBox="1"/>
          <p:nvPr/>
        </p:nvSpPr>
        <p:spPr>
          <a:xfrm>
            <a:off x="1043280" y="2113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 lnSpcReduction="10000"/>
          </a:bodyPr>
          <a:lstStyle/>
          <a:p>
            <a:pPr algn="ctr">
              <a:lnSpc>
                <a:spcPct val="90000"/>
              </a:lnSpc>
            </a:pPr>
            <a:r>
              <a:t/>
            </a:r>
            <a:br/>
            <a:r>
              <a:rPr lang="ru-RU" sz="4000" b="0" strike="noStrike" spc="-1">
                <a:solidFill>
                  <a:srgbClr val="0070C0"/>
                </a:solidFill>
                <a:latin typeface="Calibri"/>
              </a:rPr>
              <a:t>ПРОЦЕССЫ, СЛУЖАЩИЕ ДЛЯ РАЗРЕШЕНИЯ КОНФЛИКТОВ:</a:t>
            </a:r>
            <a:r>
              <a:t/>
            </a:r>
            <a:br/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Объект 2"/>
          <p:cNvSpPr txBox="1"/>
          <p:nvPr/>
        </p:nvSpPr>
        <p:spPr>
          <a:xfrm>
            <a:off x="1043280" y="1649160"/>
            <a:ext cx="10310040" cy="4819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ru-RU" sz="2800" b="0" i="1" strike="noStrike" spc="-1">
                <a:solidFill>
                  <a:srgbClr val="0070C0"/>
                </a:solidFill>
                <a:latin typeface="Calibri"/>
              </a:rPr>
              <a:t>ПЕРЕГОВОРЫ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– это процесс, при котором стороны пытаются разрешить конфликт путем непосредственного обсуждения между собой.  Сильная сторона переговорного процесса состоит в том, что все зависит только от самих сторон – как сам процесс, так и его результат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ru-RU" sz="2800" b="0" i="1" strike="noStrike" spc="-1">
                <a:solidFill>
                  <a:srgbClr val="0070C0"/>
                </a:solidFill>
                <a:latin typeface="Calibri"/>
              </a:rPr>
              <a:t> МЕДИАЦИЯ</a:t>
            </a: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-</a:t>
            </a:r>
            <a:r>
              <a:rPr lang="ru-RU" sz="2800" b="0" i="1" strike="noStrike" spc="-1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в процесс вступает третья сторона – посредник, цель которой помочь первым двум договориться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ru-RU" sz="2800" b="0" i="1" strike="noStrike" spc="-1">
                <a:solidFill>
                  <a:srgbClr val="0070C0"/>
                </a:solidFill>
                <a:latin typeface="Calibri"/>
              </a:rPr>
              <a:t> АРБИТРАЖ-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</a:rPr>
              <a:t>третья сторона контролирует не только процесс, но и исход. Арбитры решают, что именно сторонам необходимо сделать для разрешения их конфликта, и, обычно, наделены властью, способной принудить стороны выполнить соответствующее решение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1"/>
          <p:cNvSpPr txBox="1"/>
          <p:nvPr/>
        </p:nvSpPr>
        <p:spPr>
          <a:xfrm>
            <a:off x="795600" y="0"/>
            <a:ext cx="10515240" cy="848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 Light"/>
              </a:rPr>
              <a:t>Преимущества медиации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Объект 2"/>
          <p:cNvSpPr txBox="1"/>
          <p:nvPr/>
        </p:nvSpPr>
        <p:spPr>
          <a:xfrm>
            <a:off x="1017000" y="1042560"/>
            <a:ext cx="10639080" cy="4877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Медиация признает, что конфликты между сторонами могут быть решены только в случае, если стороны этого сами захотят (чувства нельзя отменить приказом свыше).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Медиация признает, что если стороны пришли для того, чтобы разрешить трения, которые между ними имеются, им необходимо чувствовать себя комфортно, в безопасности (медиатор вызывает доверие, обеспечивает конфиденциальность).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Медиация признает важность поощрения доверия и уважения,  открытого обмена информацией  между сторонами (разрушает барьеры).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Медиация признает, что именно сторонам лучше всего судить о том, что же будет являться разрешением конфликта (стороны сами создают свое решение).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Медиация признает, что стороны скорее всего будут склонны к реализации именно тех соглашений, в создании которых они принимали непосредственное участие.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70C0"/>
                </a:solidFill>
                <a:latin typeface="Calibri Light"/>
              </a:rPr>
              <a:t>Соглашение и примирение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Объект 2"/>
          <p:cNvSpPr txBox="1"/>
          <p:nvPr/>
        </p:nvSpPr>
        <p:spPr>
          <a:xfrm>
            <a:off x="1358640" y="1401480"/>
            <a:ext cx="9664920" cy="4775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Медиация позволяет достичь двух различных  уровней разрешения конфликтов: </a:t>
            </a:r>
            <a:r>
              <a:rPr lang="ru-RU" sz="2800" b="1" i="1" strike="noStrike" spc="-1">
                <a:solidFill>
                  <a:srgbClr val="0070C0"/>
                </a:solidFill>
                <a:latin typeface="Calibri"/>
              </a:rPr>
              <a:t>соглашения</a:t>
            </a: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 и </a:t>
            </a:r>
            <a:r>
              <a:rPr lang="ru-RU" sz="2800" b="1" i="1" strike="noStrike" spc="-1">
                <a:solidFill>
                  <a:srgbClr val="0070C0"/>
                </a:solidFill>
                <a:latin typeface="Calibri"/>
              </a:rPr>
              <a:t>примирения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70C0"/>
                </a:solidFill>
                <a:latin typeface="Calibri"/>
              </a:rPr>
              <a:t>Соглашение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относится к условиям, создаваемым сторонами для решения конфликта (например, отдать вещь в определенный день).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70C0"/>
                </a:solidFill>
                <a:latin typeface="Calibri"/>
              </a:rPr>
              <a:t>Примирение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относится к отношению сторон конфликта между собой.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Calibri"/>
              </a:rPr>
              <a:t>Возможны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>
                <a:solidFill>
                  <a:srgbClr val="0070C0"/>
                </a:solidFill>
                <a:latin typeface="Calibri"/>
              </a:rPr>
              <a:t>варианты решения конфликтов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: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соглашение без примирения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примирение без соглашения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соглашение с примирением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 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Объект 2"/>
          <p:cNvSpPr txBox="1"/>
          <p:nvPr/>
        </p:nvSpPr>
        <p:spPr>
          <a:xfrm>
            <a:off x="1367280" y="475560"/>
            <a:ext cx="963072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1" i="1" strike="noStrike" spc="-1">
                <a:solidFill>
                  <a:srgbClr val="0070C0"/>
                </a:solidFill>
                <a:latin typeface="Calibri"/>
              </a:rPr>
              <a:t>Школьная служба примирения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– это команда взрослых, которая стремится: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разрешить конфликтную ситуацию конструктивным способом;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дать возможность существующим в школе сообществам понять друг друга и увидеть в каждом человека, исходя из личностных, а не ролевых отношений;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снизить уровень агрессивности в школьном сообществе.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Рисунок 3" descr="http://sch1sev.ucoz.org/foto15/shkolnaya-sluzhba-primireniya.jpg"/>
          <p:cNvPicPr/>
          <p:nvPr/>
        </p:nvPicPr>
        <p:blipFill>
          <a:blip r:embed="rId2"/>
          <a:stretch/>
        </p:blipFill>
        <p:spPr>
          <a:xfrm>
            <a:off x="4007880" y="4050720"/>
            <a:ext cx="3887280" cy="252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624</Words>
  <Application>Microsoft Office PowerPoint</Application>
  <PresentationFormat>Широкоэкранный</PresentationFormat>
  <Paragraphs>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dc:description/>
  <cp:lastModifiedBy>Ширшовы</cp:lastModifiedBy>
  <cp:revision>23</cp:revision>
  <dcterms:created xsi:type="dcterms:W3CDTF">2020-01-15T13:52:14Z</dcterms:created>
  <dcterms:modified xsi:type="dcterms:W3CDTF">2023-03-10T23:54:05Z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18</vt:i4>
  </property>
</Properties>
</file>